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0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0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1cc574a7c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1cc574a7c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1957ee5f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1957ee5f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1957ee5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1957ee5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200f0644b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200f0644b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1c6f4b806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1c6f4b806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521fc217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521fc217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51957ee5f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51957ee5f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1c6f4b806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1c6f4b806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1c6f4b806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1c6f4b806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1cc574a7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1cc574a7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01b49b8f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01b49b8f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1cc574a7c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1cc574a7c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heritageclub.ca/member-information-chang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Wbdwludyka@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fwdanells@hot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holmes@nl.rogers.com" TargetMode="External"/><Relationship Id="rId4" Type="http://schemas.openxmlformats.org/officeDocument/2006/relationships/hyperlink" Target="mailto:scholarshipfund@johnson.c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heritageclub.ca/member-information-chang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563175" y="472387"/>
            <a:ext cx="8520600" cy="79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600"/>
              <a:t>TRENT SEVERN CHAPTER</a:t>
            </a:r>
            <a:endParaRPr sz="3600"/>
          </a:p>
        </p:txBody>
      </p:sp>
      <p:sp>
        <p:nvSpPr>
          <p:cNvPr id="55" name="Google Shape;55;p13"/>
          <p:cNvSpPr txBox="1"/>
          <p:nvPr>
            <p:ph idx="1" type="subTitle"/>
          </p:nvPr>
        </p:nvSpPr>
        <p:spPr>
          <a:xfrm>
            <a:off x="197400" y="1360138"/>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FF0000"/>
                </a:solidFill>
              </a:rPr>
              <a:t>JUNE</a:t>
            </a:r>
            <a:r>
              <a:rPr lang="en">
                <a:solidFill>
                  <a:srgbClr val="FF0000"/>
                </a:solidFill>
              </a:rPr>
              <a:t> 2023</a:t>
            </a:r>
            <a:endParaRPr>
              <a:solidFill>
                <a:srgbClr val="FF0000"/>
              </a:solidFill>
            </a:endParaRPr>
          </a:p>
        </p:txBody>
      </p:sp>
      <p:pic>
        <p:nvPicPr>
          <p:cNvPr id="56" name="Google Shape;56;p13"/>
          <p:cNvPicPr preferRelativeResize="0"/>
          <p:nvPr/>
        </p:nvPicPr>
        <p:blipFill>
          <a:blip r:embed="rId3">
            <a:alphaModFix/>
          </a:blip>
          <a:stretch>
            <a:fillRect/>
          </a:stretch>
        </p:blipFill>
        <p:spPr>
          <a:xfrm>
            <a:off x="88125" y="348340"/>
            <a:ext cx="1326350" cy="1389510"/>
          </a:xfrm>
          <a:prstGeom prst="rect">
            <a:avLst/>
          </a:prstGeom>
          <a:noFill/>
          <a:ln>
            <a:noFill/>
          </a:ln>
        </p:spPr>
      </p:pic>
      <p:pic>
        <p:nvPicPr>
          <p:cNvPr id="57" name="Google Shape;57;p13"/>
          <p:cNvPicPr preferRelativeResize="0"/>
          <p:nvPr/>
        </p:nvPicPr>
        <p:blipFill>
          <a:blip r:embed="rId4">
            <a:alphaModFix/>
          </a:blip>
          <a:stretch>
            <a:fillRect/>
          </a:stretch>
        </p:blipFill>
        <p:spPr>
          <a:xfrm>
            <a:off x="6496150" y="2682275"/>
            <a:ext cx="2647850" cy="2461225"/>
          </a:xfrm>
          <a:prstGeom prst="rect">
            <a:avLst/>
          </a:prstGeom>
          <a:noFill/>
          <a:ln>
            <a:noFill/>
          </a:ln>
        </p:spPr>
      </p:pic>
      <p:pic>
        <p:nvPicPr>
          <p:cNvPr id="58" name="Google Shape;58;p13"/>
          <p:cNvPicPr preferRelativeResize="0"/>
          <p:nvPr/>
        </p:nvPicPr>
        <p:blipFill>
          <a:blip r:embed="rId5">
            <a:alphaModFix/>
          </a:blip>
          <a:stretch>
            <a:fillRect/>
          </a:stretch>
        </p:blipFill>
        <p:spPr>
          <a:xfrm>
            <a:off x="2863050" y="2682275"/>
            <a:ext cx="3633100" cy="2461225"/>
          </a:xfrm>
          <a:prstGeom prst="rect">
            <a:avLst/>
          </a:prstGeom>
          <a:noFill/>
          <a:ln>
            <a:noFill/>
          </a:ln>
        </p:spPr>
      </p:pic>
      <p:pic>
        <p:nvPicPr>
          <p:cNvPr id="59" name="Google Shape;59;p13"/>
          <p:cNvPicPr preferRelativeResize="0"/>
          <p:nvPr/>
        </p:nvPicPr>
        <p:blipFill>
          <a:blip r:embed="rId6">
            <a:alphaModFix/>
          </a:blip>
          <a:stretch>
            <a:fillRect/>
          </a:stretch>
        </p:blipFill>
        <p:spPr>
          <a:xfrm>
            <a:off x="0" y="2682275"/>
            <a:ext cx="2863053" cy="2461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Welcome to New Members/Retirees and/or Service Veterans</a:t>
            </a:r>
            <a:endParaRPr sz="2420"/>
          </a:p>
        </p:txBody>
      </p:sp>
      <p:sp>
        <p:nvSpPr>
          <p:cNvPr id="115" name="Google Shape;115;p22"/>
          <p:cNvSpPr txBox="1"/>
          <p:nvPr>
            <p:ph idx="1" type="body"/>
          </p:nvPr>
        </p:nvSpPr>
        <p:spPr>
          <a:xfrm>
            <a:off x="311700" y="1152475"/>
            <a:ext cx="8520600" cy="3849600"/>
          </a:xfrm>
          <a:prstGeom prst="rect">
            <a:avLst/>
          </a:prstGeom>
        </p:spPr>
        <p:txBody>
          <a:bodyPr anchorCtr="0" anchor="t" bIns="91425" lIns="91425" spcFirstLastPara="1" rIns="91425" wrap="square" tIns="91425">
            <a:noAutofit/>
          </a:bodyPr>
          <a:lstStyle/>
          <a:p>
            <a:pPr indent="457200" lvl="0" marL="457200" rtl="0" algn="l">
              <a:lnSpc>
                <a:spcPct val="105000"/>
              </a:lnSpc>
              <a:spcBef>
                <a:spcPts val="1566"/>
              </a:spcBef>
              <a:spcAft>
                <a:spcPts val="0"/>
              </a:spcAft>
              <a:buSzPts val="275"/>
              <a:buNone/>
            </a:pPr>
            <a:r>
              <a:rPr lang="en" sz="1075">
                <a:solidFill>
                  <a:srgbClr val="666666"/>
                </a:solidFill>
                <a:latin typeface="Roboto"/>
                <a:ea typeface="Roboto"/>
                <a:cs typeface="Roboto"/>
                <a:sym typeface="Roboto"/>
              </a:rPr>
              <a:t>Suzanne Halliday- Belleville</a:t>
            </a:r>
            <a:endParaRPr sz="1075">
              <a:solidFill>
                <a:srgbClr val="666666"/>
              </a:solidFill>
              <a:latin typeface="Roboto"/>
              <a:ea typeface="Roboto"/>
              <a:cs typeface="Roboto"/>
              <a:sym typeface="Roboto"/>
            </a:endParaRPr>
          </a:p>
          <a:p>
            <a:pPr indent="9525" lvl="0" marL="914400" rtl="0" algn="l">
              <a:lnSpc>
                <a:spcPct val="105000"/>
              </a:lnSpc>
              <a:spcBef>
                <a:spcPts val="1566"/>
              </a:spcBef>
              <a:spcAft>
                <a:spcPts val="0"/>
              </a:spcAft>
              <a:buClr>
                <a:schemeClr val="dk1"/>
              </a:buClr>
              <a:buSzPts val="275"/>
              <a:buFont typeface="Arial"/>
              <a:buNone/>
            </a:pPr>
            <a:r>
              <a:rPr lang="en" sz="1075">
                <a:solidFill>
                  <a:srgbClr val="666666"/>
                </a:solidFill>
                <a:latin typeface="Roboto"/>
                <a:ea typeface="Roboto"/>
                <a:cs typeface="Roboto"/>
                <a:sym typeface="Roboto"/>
              </a:rPr>
              <a:t>Gary Galloway - Belleville</a:t>
            </a:r>
            <a:endParaRPr sz="1075">
              <a:solidFill>
                <a:srgbClr val="666666"/>
              </a:solidFill>
              <a:latin typeface="Roboto"/>
              <a:ea typeface="Roboto"/>
              <a:cs typeface="Roboto"/>
              <a:sym typeface="Roboto"/>
            </a:endParaRPr>
          </a:p>
          <a:p>
            <a:pPr indent="9525" lvl="0" marL="914400" marR="12780" rtl="0" algn="l">
              <a:lnSpc>
                <a:spcPct val="105000"/>
              </a:lnSpc>
              <a:spcBef>
                <a:spcPts val="1566"/>
              </a:spcBef>
              <a:spcAft>
                <a:spcPts val="0"/>
              </a:spcAft>
              <a:buClr>
                <a:schemeClr val="dk1"/>
              </a:buClr>
              <a:buSzPts val="275"/>
              <a:buFont typeface="Arial"/>
              <a:buNone/>
            </a:pPr>
            <a:r>
              <a:rPr lang="en" sz="1075">
                <a:solidFill>
                  <a:srgbClr val="666666"/>
                </a:solidFill>
                <a:latin typeface="Roboto"/>
                <a:ea typeface="Roboto"/>
                <a:cs typeface="Roboto"/>
                <a:sym typeface="Roboto"/>
              </a:rPr>
              <a:t>George Messer - Belleville</a:t>
            </a:r>
            <a:endParaRPr sz="1075">
              <a:solidFill>
                <a:srgbClr val="666666"/>
              </a:solidFill>
              <a:latin typeface="Roboto"/>
              <a:ea typeface="Roboto"/>
              <a:cs typeface="Roboto"/>
              <a:sym typeface="Roboto"/>
            </a:endParaRPr>
          </a:p>
          <a:p>
            <a:pPr indent="9525" lvl="0" marL="914400" marR="12780" rtl="0" algn="l">
              <a:lnSpc>
                <a:spcPct val="105000"/>
              </a:lnSpc>
              <a:spcBef>
                <a:spcPts val="1566"/>
              </a:spcBef>
              <a:spcAft>
                <a:spcPts val="0"/>
              </a:spcAft>
              <a:buClr>
                <a:schemeClr val="dk1"/>
              </a:buClr>
              <a:buSzPts val="275"/>
              <a:buFont typeface="Arial"/>
              <a:buNone/>
            </a:pPr>
            <a:r>
              <a:rPr lang="en" sz="1075">
                <a:solidFill>
                  <a:srgbClr val="666666"/>
                </a:solidFill>
                <a:latin typeface="Roboto"/>
                <a:ea typeface="Roboto"/>
                <a:cs typeface="Roboto"/>
                <a:sym typeface="Roboto"/>
              </a:rPr>
              <a:t>Nancy Dobson - Utopia</a:t>
            </a:r>
            <a:endParaRPr sz="1075">
              <a:solidFill>
                <a:srgbClr val="666666"/>
              </a:solidFill>
              <a:latin typeface="Roboto"/>
              <a:ea typeface="Roboto"/>
              <a:cs typeface="Roboto"/>
              <a:sym typeface="Roboto"/>
            </a:endParaRPr>
          </a:p>
          <a:p>
            <a:pPr indent="9525" lvl="0" marL="914400" marR="12780" rtl="0" algn="l">
              <a:lnSpc>
                <a:spcPct val="105000"/>
              </a:lnSpc>
              <a:spcBef>
                <a:spcPts val="1566"/>
              </a:spcBef>
              <a:spcAft>
                <a:spcPts val="0"/>
              </a:spcAft>
              <a:buClr>
                <a:schemeClr val="dk1"/>
              </a:buClr>
              <a:buSzPts val="275"/>
              <a:buFont typeface="Arial"/>
              <a:buNone/>
            </a:pPr>
            <a:r>
              <a:rPr lang="en" sz="1075">
                <a:solidFill>
                  <a:srgbClr val="666666"/>
                </a:solidFill>
                <a:latin typeface="Roboto"/>
                <a:ea typeface="Roboto"/>
                <a:cs typeface="Roboto"/>
                <a:sym typeface="Roboto"/>
              </a:rPr>
              <a:t>Carol Ann Latoski - Barrie</a:t>
            </a:r>
            <a:endParaRPr sz="1075">
              <a:solidFill>
                <a:srgbClr val="666666"/>
              </a:solidFill>
              <a:latin typeface="Roboto"/>
              <a:ea typeface="Roboto"/>
              <a:cs typeface="Roboto"/>
              <a:sym typeface="Roboto"/>
            </a:endParaRPr>
          </a:p>
          <a:p>
            <a:pPr indent="9525" lvl="0" marL="914400" marR="12780" rtl="0" algn="l">
              <a:lnSpc>
                <a:spcPct val="105000"/>
              </a:lnSpc>
              <a:spcBef>
                <a:spcPts val="1566"/>
              </a:spcBef>
              <a:spcAft>
                <a:spcPts val="0"/>
              </a:spcAft>
              <a:buClr>
                <a:schemeClr val="dk1"/>
              </a:buClr>
              <a:buSzPts val="275"/>
              <a:buFont typeface="Arial"/>
              <a:buNone/>
            </a:pPr>
            <a:r>
              <a:rPr lang="en" sz="1075">
                <a:solidFill>
                  <a:srgbClr val="666666"/>
                </a:solidFill>
                <a:latin typeface="Roboto"/>
                <a:ea typeface="Roboto"/>
                <a:cs typeface="Roboto"/>
                <a:sym typeface="Roboto"/>
              </a:rPr>
              <a:t>Valerie Patterson - Barrie</a:t>
            </a:r>
            <a:endParaRPr sz="1075">
              <a:solidFill>
                <a:srgbClr val="666666"/>
              </a:solidFill>
              <a:latin typeface="Roboto"/>
              <a:ea typeface="Roboto"/>
              <a:cs typeface="Roboto"/>
              <a:sym typeface="Roboto"/>
            </a:endParaRPr>
          </a:p>
          <a:p>
            <a:pPr indent="9525" lvl="0" marL="914400" marR="12780" rtl="0" algn="l">
              <a:lnSpc>
                <a:spcPct val="105000"/>
              </a:lnSpc>
              <a:spcBef>
                <a:spcPts val="1566"/>
              </a:spcBef>
              <a:spcAft>
                <a:spcPts val="0"/>
              </a:spcAft>
              <a:buClr>
                <a:schemeClr val="dk1"/>
              </a:buClr>
              <a:buSzPts val="275"/>
              <a:buFont typeface="Arial"/>
              <a:buNone/>
            </a:pPr>
            <a:r>
              <a:rPr lang="en" sz="1075">
                <a:solidFill>
                  <a:srgbClr val="666666"/>
                </a:solidFill>
                <a:latin typeface="Roboto"/>
                <a:ea typeface="Roboto"/>
                <a:cs typeface="Roboto"/>
                <a:sym typeface="Roboto"/>
              </a:rPr>
              <a:t>Joanne McKean - Lindsay</a:t>
            </a:r>
            <a:endParaRPr sz="1075">
              <a:solidFill>
                <a:srgbClr val="666666"/>
              </a:solidFill>
              <a:latin typeface="Roboto"/>
              <a:ea typeface="Roboto"/>
              <a:cs typeface="Roboto"/>
              <a:sym typeface="Roboto"/>
            </a:endParaRPr>
          </a:p>
          <a:p>
            <a:pPr indent="9525" lvl="0" marL="914400" marR="12780" rtl="0" algn="l">
              <a:lnSpc>
                <a:spcPct val="105000"/>
              </a:lnSpc>
              <a:spcBef>
                <a:spcPts val="1566"/>
              </a:spcBef>
              <a:spcAft>
                <a:spcPts val="0"/>
              </a:spcAft>
              <a:buClr>
                <a:schemeClr val="dk1"/>
              </a:buClr>
              <a:buSzPts val="275"/>
              <a:buFont typeface="Arial"/>
              <a:buNone/>
            </a:pPr>
            <a:r>
              <a:rPr lang="en" sz="1075">
                <a:solidFill>
                  <a:srgbClr val="666666"/>
                </a:solidFill>
                <a:latin typeface="Roboto"/>
                <a:ea typeface="Roboto"/>
                <a:cs typeface="Roboto"/>
                <a:sym typeface="Roboto"/>
              </a:rPr>
              <a:t>Darla Bonner - Keene</a:t>
            </a:r>
            <a:endParaRPr sz="1075">
              <a:solidFill>
                <a:srgbClr val="666666"/>
              </a:solidFill>
              <a:latin typeface="Roboto"/>
              <a:ea typeface="Roboto"/>
              <a:cs typeface="Roboto"/>
              <a:sym typeface="Roboto"/>
            </a:endParaRPr>
          </a:p>
          <a:p>
            <a:pPr indent="9525" lvl="0" marL="914400" marR="12780" rtl="0" algn="l">
              <a:lnSpc>
                <a:spcPct val="105000"/>
              </a:lnSpc>
              <a:spcBef>
                <a:spcPts val="1566"/>
              </a:spcBef>
              <a:spcAft>
                <a:spcPts val="0"/>
              </a:spcAft>
              <a:buClr>
                <a:schemeClr val="dk1"/>
              </a:buClr>
              <a:buSzPts val="275"/>
              <a:buFont typeface="Arial"/>
              <a:buNone/>
            </a:pPr>
            <a:r>
              <a:rPr lang="en" sz="1075">
                <a:solidFill>
                  <a:srgbClr val="666666"/>
                </a:solidFill>
                <a:latin typeface="Roboto"/>
                <a:ea typeface="Roboto"/>
                <a:cs typeface="Roboto"/>
                <a:sym typeface="Roboto"/>
              </a:rPr>
              <a:t>Eunice Fairfield - Trent Lakes</a:t>
            </a:r>
            <a:endParaRPr sz="1075">
              <a:solidFill>
                <a:srgbClr val="666666"/>
              </a:solidFill>
              <a:latin typeface="Roboto"/>
              <a:ea typeface="Roboto"/>
              <a:cs typeface="Roboto"/>
              <a:sym typeface="Roboto"/>
            </a:endParaRPr>
          </a:p>
          <a:p>
            <a:pPr indent="9525" lvl="0" marL="914400" marR="12780" rtl="0" algn="l">
              <a:lnSpc>
                <a:spcPct val="105000"/>
              </a:lnSpc>
              <a:spcBef>
                <a:spcPts val="1566"/>
              </a:spcBef>
              <a:spcAft>
                <a:spcPts val="0"/>
              </a:spcAft>
              <a:buClr>
                <a:schemeClr val="dk1"/>
              </a:buClr>
              <a:buSzPts val="275"/>
              <a:buFont typeface="Arial"/>
              <a:buNone/>
            </a:pPr>
            <a:r>
              <a:rPr lang="en" sz="1075">
                <a:solidFill>
                  <a:srgbClr val="666666"/>
                </a:solidFill>
                <a:latin typeface="Roboto"/>
                <a:ea typeface="Roboto"/>
                <a:cs typeface="Roboto"/>
                <a:sym typeface="Roboto"/>
              </a:rPr>
              <a:t>Maureen Ginn - Kingston</a:t>
            </a:r>
            <a:endParaRPr sz="1075">
              <a:solidFill>
                <a:srgbClr val="666666"/>
              </a:solidFill>
              <a:latin typeface="Roboto"/>
              <a:ea typeface="Roboto"/>
              <a:cs typeface="Roboto"/>
              <a:sym typeface="Roboto"/>
            </a:endParaRPr>
          </a:p>
          <a:p>
            <a:pPr indent="0" lvl="0" marL="0" rtl="0" algn="l">
              <a:lnSpc>
                <a:spcPct val="105000"/>
              </a:lnSpc>
              <a:spcBef>
                <a:spcPts val="0"/>
              </a:spcBef>
              <a:spcAft>
                <a:spcPts val="1200"/>
              </a:spcAft>
              <a:buSzPts val="275"/>
              <a:buNone/>
            </a:pPr>
            <a:r>
              <a:t/>
            </a:r>
            <a:endParaRPr sz="550"/>
          </a:p>
        </p:txBody>
      </p:sp>
      <p:pic>
        <p:nvPicPr>
          <p:cNvPr id="116" name="Google Shape;116;p22"/>
          <p:cNvPicPr preferRelativeResize="0"/>
          <p:nvPr/>
        </p:nvPicPr>
        <p:blipFill>
          <a:blip r:embed="rId3">
            <a:alphaModFix/>
          </a:blip>
          <a:stretch>
            <a:fillRect/>
          </a:stretch>
        </p:blipFill>
        <p:spPr>
          <a:xfrm>
            <a:off x="4704400" y="1312863"/>
            <a:ext cx="2981325" cy="3095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NEW EASY STEPS TO UPDATE INFORMATION</a:t>
            </a:r>
            <a:endParaRPr/>
          </a:p>
        </p:txBody>
      </p:sp>
      <p:sp>
        <p:nvSpPr>
          <p:cNvPr id="122" name="Google Shape;122;p23"/>
          <p:cNvSpPr txBox="1"/>
          <p:nvPr>
            <p:ph idx="1" type="body"/>
          </p:nvPr>
        </p:nvSpPr>
        <p:spPr>
          <a:xfrm>
            <a:off x="311700" y="1152475"/>
            <a:ext cx="8520600" cy="3759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u="sng">
                <a:solidFill>
                  <a:schemeClr val="hlink"/>
                </a:solidFill>
                <a:hlinkClick r:id="rId3"/>
              </a:rPr>
              <a:t>https://heritageclub.ca/member-information-change/</a:t>
            </a:r>
            <a:endParaRPr/>
          </a:p>
          <a:p>
            <a:pPr indent="0" lvl="0" marL="0" rtl="0" algn="l">
              <a:spcBef>
                <a:spcPts val="1200"/>
              </a:spcBef>
              <a:spcAft>
                <a:spcPts val="0"/>
              </a:spcAft>
              <a:buNone/>
            </a:pPr>
            <a:r>
              <a:rPr lang="en"/>
              <a:t>New Form to update your information on our national website. It will be sent to me directly.</a:t>
            </a:r>
            <a:endParaRPr/>
          </a:p>
          <a:p>
            <a:pPr indent="0" lvl="0" marL="0" rtl="0" algn="l">
              <a:spcBef>
                <a:spcPts val="1200"/>
              </a:spcBef>
              <a:spcAft>
                <a:spcPts val="0"/>
              </a:spcAft>
              <a:buNone/>
            </a:pPr>
            <a:r>
              <a:rPr lang="en" u="sng"/>
              <a:t>Hard Copy:</a:t>
            </a:r>
            <a:r>
              <a:rPr lang="en"/>
              <a:t>                   </a:t>
            </a:r>
            <a:r>
              <a:rPr lang="en" u="sng"/>
              <a:t>Change of Address Notice </a:t>
            </a:r>
            <a:endParaRPr u="sng"/>
          </a:p>
          <a:p>
            <a:pPr indent="0" lvl="0" marL="0" rtl="0" algn="l">
              <a:spcBef>
                <a:spcPts val="1200"/>
              </a:spcBef>
              <a:spcAft>
                <a:spcPts val="0"/>
              </a:spcAft>
              <a:buNone/>
            </a:pPr>
            <a:r>
              <a:rPr lang="en"/>
              <a:t>Name:                                                                                                                                     Old Address:                                                                                                                      New</a:t>
            </a:r>
            <a:r>
              <a:rPr lang="en" u="sng"/>
              <a:t> </a:t>
            </a:r>
            <a:r>
              <a:rPr lang="en"/>
              <a:t>Address:                                                                                                               Phone#				Email:                                                                      </a:t>
            </a:r>
            <a:r>
              <a:rPr lang="en" u="sng"/>
              <a:t>Membership Dues: </a:t>
            </a:r>
            <a:r>
              <a:rPr lang="en"/>
              <a:t>     Self - $10.00               Couple - $20.00    </a:t>
            </a:r>
            <a:endParaRPr/>
          </a:p>
          <a:p>
            <a:pPr indent="0" lvl="0" marL="0" rtl="0" algn="l">
              <a:spcBef>
                <a:spcPts val="1200"/>
              </a:spcBef>
              <a:spcAft>
                <a:spcPts val="1200"/>
              </a:spcAft>
              <a:buNone/>
            </a:pPr>
            <a:r>
              <a:rPr lang="en" u="sng"/>
              <a:t>Volunteer Hours: </a:t>
            </a:r>
            <a:r>
              <a:rPr lang="en"/>
              <a:t>       </a:t>
            </a:r>
            <a:r>
              <a:rPr lang="en" u="sng"/>
              <a:t>                                                                                                                                    </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5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Canada Post Stamp Launch of Female Indigenous Politician</a:t>
            </a:r>
            <a:endParaRPr sz="2300"/>
          </a:p>
          <a:p>
            <a:pPr indent="0" lvl="0" marL="0" rtl="0" algn="l">
              <a:spcBef>
                <a:spcPts val="0"/>
              </a:spcBef>
              <a:spcAft>
                <a:spcPts val="0"/>
              </a:spcAft>
              <a:buNone/>
            </a:pPr>
            <a:r>
              <a:t/>
            </a:r>
            <a:endParaRPr/>
          </a:p>
        </p:txBody>
      </p:sp>
      <p:sp>
        <p:nvSpPr>
          <p:cNvPr id="128" name="Google Shape;128;p24"/>
          <p:cNvSpPr txBox="1"/>
          <p:nvPr>
            <p:ph idx="1" type="body"/>
          </p:nvPr>
        </p:nvSpPr>
        <p:spPr>
          <a:xfrm>
            <a:off x="311700" y="944725"/>
            <a:ext cx="8520600" cy="41070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100"/>
              <a:buFont typeface="Arial"/>
              <a:buNone/>
            </a:pPr>
            <a:r>
              <a:rPr lang="en" sz="1200">
                <a:solidFill>
                  <a:srgbClr val="333333"/>
                </a:solidFill>
                <a:highlight>
                  <a:srgbClr val="FFFFFF"/>
                </a:highlight>
                <a:latin typeface="Roboto"/>
                <a:ea typeface="Roboto"/>
                <a:cs typeface="Roboto"/>
                <a:sym typeface="Roboto"/>
              </a:rPr>
              <a:t>Nellie Cournoyea stamp unveiling event: June 11, 1:30 pm (Mountain Time), Ulukhaktok, N.W.T.</a:t>
            </a:r>
            <a:endParaRPr sz="1200">
              <a:solidFill>
                <a:srgbClr val="333333"/>
              </a:solidFill>
              <a:highlight>
                <a:srgbClr val="FFFFFF"/>
              </a:highlight>
              <a:latin typeface="Roboto"/>
              <a:ea typeface="Roboto"/>
              <a:cs typeface="Roboto"/>
              <a:sym typeface="Roboto"/>
            </a:endParaRPr>
          </a:p>
          <a:p>
            <a:pPr indent="0" lvl="0" marL="0" rtl="0" algn="l">
              <a:lnSpc>
                <a:spcPct val="150000"/>
              </a:lnSpc>
              <a:spcBef>
                <a:spcPts val="1500"/>
              </a:spcBef>
              <a:spcAft>
                <a:spcPts val="0"/>
              </a:spcAft>
              <a:buNone/>
            </a:pPr>
            <a:r>
              <a:rPr lang="en" sz="1200">
                <a:solidFill>
                  <a:srgbClr val="333333"/>
                </a:solidFill>
                <a:highlight>
                  <a:srgbClr val="FFFFFF"/>
                </a:highlight>
                <a:latin typeface="Roboto"/>
                <a:ea typeface="Roboto"/>
                <a:cs typeface="Roboto"/>
                <a:sym typeface="Roboto"/>
              </a:rPr>
              <a:t>Nellie Cournoyea (b. 1940) has devoted her life to fighting for Indigenous self-determination and Inuit empowerment. Selected as Premier of the Northwest Territories in 1991, she became the first Indigenous woman to head a provincial or territorial government in Canada. She played a key role in the discussions leading to the creation of Nunavut, and after leaving office in 1995, she served for 20 years as chair and chief executive officer of the Inuvialuit Regional Corporation. An Officer of the Order of Canada, Cournoyea is currently chair of the Nutrition North Canada Advisory Board and vice-chair of the Tuktoyaktuk Community Corporation.</a:t>
            </a:r>
            <a:endParaRPr sz="1200">
              <a:solidFill>
                <a:srgbClr val="333333"/>
              </a:solidFill>
              <a:highlight>
                <a:srgbClr val="FFFFFF"/>
              </a:highlight>
              <a:latin typeface="Roboto"/>
              <a:ea typeface="Roboto"/>
              <a:cs typeface="Roboto"/>
              <a:sym typeface="Roboto"/>
            </a:endParaRPr>
          </a:p>
          <a:p>
            <a:pPr indent="0" lvl="0" marL="0" rtl="0" algn="l">
              <a:lnSpc>
                <a:spcPct val="150000"/>
              </a:lnSpc>
              <a:spcBef>
                <a:spcPts val="1500"/>
              </a:spcBef>
              <a:spcAft>
                <a:spcPts val="0"/>
              </a:spcAft>
              <a:buClr>
                <a:schemeClr val="dk1"/>
              </a:buClr>
              <a:buSzPts val="1100"/>
              <a:buFont typeface="Arial"/>
              <a:buNone/>
            </a:pPr>
            <a:r>
              <a:t/>
            </a:r>
            <a:endParaRPr sz="1200">
              <a:solidFill>
                <a:srgbClr val="333333"/>
              </a:solidFill>
              <a:highlight>
                <a:srgbClr val="FFFFFF"/>
              </a:highlight>
              <a:latin typeface="Roboto"/>
              <a:ea typeface="Roboto"/>
              <a:cs typeface="Roboto"/>
              <a:sym typeface="Roboto"/>
            </a:endParaRPr>
          </a:p>
          <a:p>
            <a:pPr indent="0" lvl="0" marL="0" rtl="0" algn="l">
              <a:spcBef>
                <a:spcPts val="1500"/>
              </a:spcBef>
              <a:spcAft>
                <a:spcPts val="1200"/>
              </a:spcAft>
              <a:buNone/>
            </a:pPr>
            <a:r>
              <a:t/>
            </a:r>
            <a:endParaRPr/>
          </a:p>
        </p:txBody>
      </p:sp>
      <p:pic>
        <p:nvPicPr>
          <p:cNvPr id="129" name="Google Shape;129;p24"/>
          <p:cNvPicPr preferRelativeResize="0"/>
          <p:nvPr/>
        </p:nvPicPr>
        <p:blipFill>
          <a:blip r:embed="rId3">
            <a:alphaModFix/>
          </a:blip>
          <a:stretch>
            <a:fillRect/>
          </a:stretch>
        </p:blipFill>
        <p:spPr>
          <a:xfrm>
            <a:off x="5845500" y="2894034"/>
            <a:ext cx="2696400" cy="2157616"/>
          </a:xfrm>
          <a:prstGeom prst="rect">
            <a:avLst/>
          </a:prstGeom>
          <a:noFill/>
          <a:ln>
            <a:noFill/>
          </a:ln>
        </p:spPr>
      </p:pic>
      <p:sp>
        <p:nvSpPr>
          <p:cNvPr id="130" name="Google Shape;130;p24"/>
          <p:cNvSpPr txBox="1"/>
          <p:nvPr/>
        </p:nvSpPr>
        <p:spPr>
          <a:xfrm>
            <a:off x="468925" y="3376250"/>
            <a:ext cx="5052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Note: This launch seemed very appropriate after being in Alaska with the </a:t>
            </a:r>
            <a:r>
              <a:rPr lang="en"/>
              <a:t>Northwest</a:t>
            </a:r>
            <a:r>
              <a:rPr lang="en"/>
              <a:t> Territories being the other side of the border.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70300" y="2547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t>Recipe Corner				</a:t>
            </a:r>
            <a:r>
              <a:rPr lang="en" sz="2020" u="sng"/>
              <a:t>Crisp-Keeping Coleslaw</a:t>
            </a:r>
            <a:endParaRPr sz="2020" u="sng"/>
          </a:p>
        </p:txBody>
      </p:sp>
      <p:sp>
        <p:nvSpPr>
          <p:cNvPr id="136" name="Google Shape;136;p25"/>
          <p:cNvSpPr txBox="1"/>
          <p:nvPr>
            <p:ph idx="1" type="body"/>
          </p:nvPr>
        </p:nvSpPr>
        <p:spPr>
          <a:xfrm>
            <a:off x="311700" y="926125"/>
            <a:ext cx="8520600" cy="416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200"/>
              <a:t>1 small head of cabbage</a:t>
            </a:r>
            <a:endParaRPr sz="1200"/>
          </a:p>
          <a:p>
            <a:pPr indent="0" lvl="0" marL="0" rtl="0" algn="l">
              <a:spcBef>
                <a:spcPts val="1200"/>
              </a:spcBef>
              <a:spcAft>
                <a:spcPts val="0"/>
              </a:spcAft>
              <a:buClr>
                <a:schemeClr val="dk1"/>
              </a:buClr>
              <a:buSzPts val="1100"/>
              <a:buFont typeface="Arial"/>
              <a:buNone/>
            </a:pPr>
            <a:r>
              <a:rPr lang="en" sz="1200"/>
              <a:t>1 onion</a:t>
            </a:r>
            <a:endParaRPr sz="1200"/>
          </a:p>
          <a:p>
            <a:pPr indent="0" lvl="0" marL="0" rtl="0" algn="l">
              <a:spcBef>
                <a:spcPts val="1200"/>
              </a:spcBef>
              <a:spcAft>
                <a:spcPts val="0"/>
              </a:spcAft>
              <a:buClr>
                <a:schemeClr val="dk1"/>
              </a:buClr>
              <a:buSzPts val="1100"/>
              <a:buFont typeface="Arial"/>
              <a:buNone/>
            </a:pPr>
            <a:r>
              <a:rPr lang="en" sz="1200"/>
              <a:t>1 green pepper</a:t>
            </a:r>
            <a:endParaRPr sz="1200"/>
          </a:p>
          <a:p>
            <a:pPr indent="0" lvl="0" marL="0" rtl="0" algn="l">
              <a:spcBef>
                <a:spcPts val="1200"/>
              </a:spcBef>
              <a:spcAft>
                <a:spcPts val="0"/>
              </a:spcAft>
              <a:buClr>
                <a:schemeClr val="dk1"/>
              </a:buClr>
              <a:buSzPts val="1100"/>
              <a:buFont typeface="Arial"/>
              <a:buNone/>
            </a:pPr>
            <a:r>
              <a:rPr lang="en" sz="1200"/>
              <a:t>⅓ cup Water</a:t>
            </a:r>
            <a:endParaRPr sz="1200"/>
          </a:p>
          <a:p>
            <a:pPr indent="0" lvl="0" marL="0" rtl="0" algn="l">
              <a:spcBef>
                <a:spcPts val="1200"/>
              </a:spcBef>
              <a:spcAft>
                <a:spcPts val="0"/>
              </a:spcAft>
              <a:buClr>
                <a:schemeClr val="dk1"/>
              </a:buClr>
              <a:buSzPts val="1100"/>
              <a:buFont typeface="Arial"/>
              <a:buNone/>
            </a:pPr>
            <a:r>
              <a:rPr lang="en" sz="1200"/>
              <a:t>1⁄4 cup vinegar</a:t>
            </a:r>
            <a:endParaRPr sz="1200"/>
          </a:p>
          <a:p>
            <a:pPr indent="0" lvl="0" marL="0" rtl="0" algn="l">
              <a:spcBef>
                <a:spcPts val="1200"/>
              </a:spcBef>
              <a:spcAft>
                <a:spcPts val="0"/>
              </a:spcAft>
              <a:buClr>
                <a:schemeClr val="dk1"/>
              </a:buClr>
              <a:buSzPts val="1100"/>
              <a:buFont typeface="Arial"/>
              <a:buNone/>
            </a:pPr>
            <a:r>
              <a:rPr lang="en" sz="1200"/>
              <a:t>⅔ cup sugar</a:t>
            </a:r>
            <a:endParaRPr sz="1200"/>
          </a:p>
          <a:p>
            <a:pPr indent="0" lvl="0" marL="0" rtl="0" algn="l">
              <a:spcBef>
                <a:spcPts val="1200"/>
              </a:spcBef>
              <a:spcAft>
                <a:spcPts val="0"/>
              </a:spcAft>
              <a:buClr>
                <a:schemeClr val="dk1"/>
              </a:buClr>
              <a:buSzPts val="1100"/>
              <a:buFont typeface="Arial"/>
              <a:buNone/>
            </a:pPr>
            <a:r>
              <a:rPr lang="en" sz="1200"/>
              <a:t>¼ tsp. Dry mustard</a:t>
            </a:r>
            <a:endParaRPr sz="1200"/>
          </a:p>
          <a:p>
            <a:pPr indent="0" lvl="0" marL="0" rtl="0" algn="l">
              <a:spcBef>
                <a:spcPts val="1200"/>
              </a:spcBef>
              <a:spcAft>
                <a:spcPts val="1200"/>
              </a:spcAft>
              <a:buNone/>
            </a:pPr>
            <a:r>
              <a:t/>
            </a:r>
            <a:endParaRPr sz="1200"/>
          </a:p>
        </p:txBody>
      </p:sp>
      <p:sp>
        <p:nvSpPr>
          <p:cNvPr id="137" name="Google Shape;137;p25"/>
          <p:cNvSpPr txBox="1"/>
          <p:nvPr/>
        </p:nvSpPr>
        <p:spPr>
          <a:xfrm>
            <a:off x="3673075" y="827400"/>
            <a:ext cx="4886400" cy="305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00" u="sng">
                <a:solidFill>
                  <a:schemeClr val="dk2"/>
                </a:solidFill>
              </a:rPr>
              <a:t>Directions:</a:t>
            </a:r>
            <a:endParaRPr sz="1200" u="sng">
              <a:solidFill>
                <a:schemeClr val="dk2"/>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2"/>
                </a:solidFill>
              </a:rPr>
              <a:t>1. Shred the cabbage or chop it. </a:t>
            </a:r>
            <a:endParaRPr sz="12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2"/>
                </a:solidFill>
              </a:rPr>
              <a:t>2. Slice the onion very finely and do the same with the green pepper.</a:t>
            </a:r>
            <a:endParaRPr sz="12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2"/>
                </a:solidFill>
              </a:rPr>
              <a:t>3. Blend the other ingredients in a saucepan, bring them to a boil and let cool.</a:t>
            </a:r>
            <a:endParaRPr sz="1200">
              <a:solidFill>
                <a:schemeClr val="dk2"/>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2"/>
                </a:solidFill>
              </a:rPr>
              <a:t>4. Mix the dressing with the greens and let stand in fridge for 24 hours before you serve it. Put it in a glass dish, not plastic or metal, and cover tightly.</a:t>
            </a:r>
            <a:endParaRPr sz="1200">
              <a:solidFill>
                <a:schemeClr val="dk2"/>
              </a:solidFill>
            </a:endParaRPr>
          </a:p>
          <a:p>
            <a:pPr indent="0" lvl="0" marL="0" rtl="0" algn="l">
              <a:lnSpc>
                <a:spcPct val="115000"/>
              </a:lnSpc>
              <a:spcBef>
                <a:spcPts val="1200"/>
              </a:spcBef>
              <a:spcAft>
                <a:spcPts val="1200"/>
              </a:spcAft>
              <a:buClr>
                <a:schemeClr val="dk1"/>
              </a:buClr>
              <a:buSzPts val="1100"/>
              <a:buFont typeface="Arial"/>
              <a:buNone/>
            </a:pPr>
            <a:r>
              <a:rPr lang="en" sz="1200">
                <a:solidFill>
                  <a:schemeClr val="dk2"/>
                </a:solidFill>
              </a:rPr>
              <a:t>5. Drain the dressing and save it to pour on whatever is left over and return to fridge. Continue using the dressing as you add more solids.</a:t>
            </a:r>
            <a:endParaRPr sz="12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78725"/>
            <a:ext cx="8520600" cy="52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a:t>
            </a:r>
            <a:r>
              <a:rPr lang="en"/>
              <a:t>PRESIDENT’S MESSAGE</a:t>
            </a:r>
            <a:endParaRPr/>
          </a:p>
        </p:txBody>
      </p:sp>
      <p:sp>
        <p:nvSpPr>
          <p:cNvPr id="65" name="Google Shape;65;p14"/>
          <p:cNvSpPr txBox="1"/>
          <p:nvPr>
            <p:ph idx="1" type="body"/>
          </p:nvPr>
        </p:nvSpPr>
        <p:spPr>
          <a:xfrm>
            <a:off x="197400" y="537225"/>
            <a:ext cx="8520600" cy="3471600"/>
          </a:xfrm>
          <a:prstGeom prst="rect">
            <a:avLst/>
          </a:prstGeom>
        </p:spPr>
        <p:txBody>
          <a:bodyPr anchorCtr="0" anchor="t" bIns="91425" lIns="91425" spcFirstLastPara="1" rIns="91425" wrap="square" tIns="91425">
            <a:noAutofit/>
          </a:bodyPr>
          <a:lstStyle/>
          <a:p>
            <a:pPr indent="4749" lvl="0" marL="918451" marR="70020" rtl="0" algn="l">
              <a:lnSpc>
                <a:spcPct val="141673"/>
              </a:lnSpc>
              <a:spcBef>
                <a:spcPts val="1129"/>
              </a:spcBef>
              <a:spcAft>
                <a:spcPts val="0"/>
              </a:spcAft>
              <a:buClr>
                <a:schemeClr val="dk1"/>
              </a:buClr>
              <a:buSzPts val="1100"/>
              <a:buFont typeface="Arial"/>
              <a:buNone/>
            </a:pPr>
            <a:r>
              <a:t/>
            </a:r>
            <a:endParaRPr sz="1000">
              <a:solidFill>
                <a:srgbClr val="666666"/>
              </a:solidFill>
              <a:latin typeface="Roboto"/>
              <a:ea typeface="Roboto"/>
              <a:cs typeface="Roboto"/>
              <a:sym typeface="Roboto"/>
            </a:endParaRPr>
          </a:p>
          <a:p>
            <a:pPr indent="4749" lvl="0" marL="918451" marR="70020" rtl="0" algn="l">
              <a:lnSpc>
                <a:spcPct val="141673"/>
              </a:lnSpc>
              <a:spcBef>
                <a:spcPts val="1129"/>
              </a:spcBef>
              <a:spcAft>
                <a:spcPts val="0"/>
              </a:spcAft>
              <a:buClr>
                <a:schemeClr val="dk1"/>
              </a:buClr>
              <a:buSzPts val="1100"/>
              <a:buFont typeface="Arial"/>
              <a:buNone/>
            </a:pPr>
            <a:r>
              <a:rPr lang="en" sz="1000">
                <a:solidFill>
                  <a:srgbClr val="666666"/>
                </a:solidFill>
                <a:latin typeface="Roboto"/>
                <a:ea typeface="Roboto"/>
                <a:cs typeface="Roboto"/>
                <a:sym typeface="Roboto"/>
              </a:rPr>
              <a:t>We look forward to seeing you at our luncheons, bus trips and our golf tournament. Our second luncheon of </a:t>
            </a:r>
            <a:r>
              <a:rPr lang="en" sz="1000">
                <a:solidFill>
                  <a:srgbClr val="666666"/>
                </a:solidFill>
                <a:latin typeface="Roboto"/>
                <a:ea typeface="Roboto"/>
                <a:cs typeface="Roboto"/>
                <a:sym typeface="Roboto"/>
              </a:rPr>
              <a:t>the</a:t>
            </a:r>
            <a:r>
              <a:rPr lang="en" sz="1000">
                <a:solidFill>
                  <a:srgbClr val="666666"/>
                </a:solidFill>
                <a:latin typeface="Roboto"/>
                <a:ea typeface="Roboto"/>
                <a:cs typeface="Roboto"/>
                <a:sym typeface="Roboto"/>
              </a:rPr>
              <a:t> year will be at </a:t>
            </a:r>
            <a:r>
              <a:rPr lang="en" sz="1000" u="sng">
                <a:solidFill>
                  <a:srgbClr val="666666"/>
                </a:solidFill>
                <a:latin typeface="Roboto"/>
                <a:ea typeface="Roboto"/>
                <a:cs typeface="Roboto"/>
                <a:sym typeface="Roboto"/>
              </a:rPr>
              <a:t>Square Plates, 836 Armour Road, Peterborough for noon on Wednesday, July 12, 2023.</a:t>
            </a:r>
            <a:r>
              <a:rPr lang="en" sz="1000">
                <a:solidFill>
                  <a:srgbClr val="666666"/>
                </a:solidFill>
                <a:latin typeface="Roboto"/>
                <a:ea typeface="Roboto"/>
                <a:cs typeface="Roboto"/>
                <a:sym typeface="Roboto"/>
              </a:rPr>
              <a:t> We also plan to have a luncheon in </a:t>
            </a:r>
            <a:r>
              <a:rPr lang="en" sz="1000" u="sng">
                <a:solidFill>
                  <a:srgbClr val="666666"/>
                </a:solidFill>
                <a:latin typeface="Roboto"/>
                <a:ea typeface="Roboto"/>
                <a:cs typeface="Roboto"/>
                <a:sym typeface="Roboto"/>
              </a:rPr>
              <a:t>Lindsay at Neabors Family Restaurant, 401 Kent Street West for noon on Thursday, August 10, 2023</a:t>
            </a:r>
            <a:r>
              <a:rPr lang="en" sz="1000">
                <a:solidFill>
                  <a:srgbClr val="666666"/>
                </a:solidFill>
                <a:latin typeface="Roboto"/>
                <a:ea typeface="Roboto"/>
                <a:cs typeface="Roboto"/>
                <a:sym typeface="Roboto"/>
              </a:rPr>
              <a:t>. The Golf Tournament at Deer Run Golf Course in Little Britain on </a:t>
            </a:r>
            <a:r>
              <a:rPr lang="en" sz="1000" u="sng">
                <a:solidFill>
                  <a:srgbClr val="666666"/>
                </a:solidFill>
                <a:latin typeface="Roboto"/>
                <a:ea typeface="Roboto"/>
                <a:cs typeface="Roboto"/>
                <a:sym typeface="Roboto"/>
              </a:rPr>
              <a:t>Saturday, September 16th</a:t>
            </a:r>
            <a:r>
              <a:rPr lang="en" sz="1000">
                <a:solidFill>
                  <a:srgbClr val="666666"/>
                </a:solidFill>
                <a:latin typeface="Roboto"/>
                <a:ea typeface="Roboto"/>
                <a:cs typeface="Roboto"/>
                <a:sym typeface="Roboto"/>
              </a:rPr>
              <a:t> is attached for your registration. We’re still planning a bus trip from Belleville to a Riverboat cruise to explore the Peterborough Liftlock and the Otonabee River on </a:t>
            </a:r>
            <a:r>
              <a:rPr lang="en" sz="1000" u="sng">
                <a:solidFill>
                  <a:srgbClr val="666666"/>
                </a:solidFill>
                <a:latin typeface="Roboto"/>
                <a:ea typeface="Roboto"/>
                <a:cs typeface="Roboto"/>
                <a:sym typeface="Roboto"/>
              </a:rPr>
              <a:t>Wednesday,October 4, 2023</a:t>
            </a:r>
            <a:r>
              <a:rPr lang="en" sz="1000">
                <a:solidFill>
                  <a:srgbClr val="666666"/>
                </a:solidFill>
                <a:latin typeface="Roboto"/>
                <a:ea typeface="Roboto"/>
                <a:cs typeface="Roboto"/>
                <a:sym typeface="Roboto"/>
              </a:rPr>
              <a:t> followed by a buffet dinner at Chemong Lodge. Email Bob </a:t>
            </a:r>
            <a:r>
              <a:rPr lang="en" sz="1000" u="sng">
                <a:solidFill>
                  <a:schemeClr val="hlink"/>
                </a:solidFill>
                <a:latin typeface="Roboto"/>
                <a:ea typeface="Roboto"/>
                <a:cs typeface="Roboto"/>
                <a:sym typeface="Roboto"/>
                <a:hlinkClick r:id="rId3"/>
              </a:rPr>
              <a:t>bdwludyka@gmail.com</a:t>
            </a:r>
            <a:r>
              <a:rPr lang="en" sz="1000">
                <a:solidFill>
                  <a:srgbClr val="666666"/>
                </a:solidFill>
                <a:latin typeface="Roboto"/>
                <a:ea typeface="Roboto"/>
                <a:cs typeface="Roboto"/>
                <a:sym typeface="Roboto"/>
              </a:rPr>
              <a:t>. Price is $130.00, $50.00 deposit on reservation and balance of $80.00 cheque </a:t>
            </a:r>
            <a:r>
              <a:rPr lang="en" sz="1000">
                <a:solidFill>
                  <a:srgbClr val="666666"/>
                </a:solidFill>
                <a:latin typeface="Roboto"/>
                <a:ea typeface="Roboto"/>
                <a:cs typeface="Roboto"/>
                <a:sym typeface="Roboto"/>
              </a:rPr>
              <a:t>post dated</a:t>
            </a:r>
            <a:r>
              <a:rPr lang="en" sz="1000">
                <a:solidFill>
                  <a:srgbClr val="666666"/>
                </a:solidFill>
                <a:latin typeface="Roboto"/>
                <a:ea typeface="Roboto"/>
                <a:cs typeface="Roboto"/>
                <a:sym typeface="Roboto"/>
              </a:rPr>
              <a:t> for </a:t>
            </a:r>
            <a:r>
              <a:rPr lang="en" sz="1000">
                <a:solidFill>
                  <a:srgbClr val="666666"/>
                </a:solidFill>
                <a:latin typeface="Roboto"/>
                <a:ea typeface="Roboto"/>
                <a:cs typeface="Roboto"/>
                <a:sym typeface="Roboto"/>
              </a:rPr>
              <a:t>September</a:t>
            </a:r>
            <a:r>
              <a:rPr lang="en" sz="1000">
                <a:solidFill>
                  <a:srgbClr val="666666"/>
                </a:solidFill>
                <a:latin typeface="Roboto"/>
                <a:ea typeface="Roboto"/>
                <a:cs typeface="Roboto"/>
                <a:sym typeface="Roboto"/>
              </a:rPr>
              <a:t> 1st.More details to follow on our next newsletter. We will have our annual meeting and luncheon in November in Peterborough and of course you can always attend the monthly lunches in Belleville as organized by Bob Wulduka. The next monthly luncheon is </a:t>
            </a:r>
            <a:r>
              <a:rPr lang="en" sz="1000" u="sng">
                <a:solidFill>
                  <a:srgbClr val="666666"/>
                </a:solidFill>
                <a:latin typeface="Roboto"/>
                <a:ea typeface="Roboto"/>
                <a:cs typeface="Roboto"/>
                <a:sym typeface="Roboto"/>
              </a:rPr>
              <a:t>Monday, June 26, 2023, Noon at the Northway Restaurant, 205 North Front St</a:t>
            </a:r>
            <a:r>
              <a:rPr lang="en" sz="1000">
                <a:solidFill>
                  <a:srgbClr val="666666"/>
                </a:solidFill>
                <a:latin typeface="Roboto"/>
                <a:ea typeface="Roboto"/>
                <a:cs typeface="Roboto"/>
                <a:sym typeface="Roboto"/>
              </a:rPr>
              <a:t>. </a:t>
            </a:r>
            <a:r>
              <a:rPr b="1" i="1" lang="en" sz="1000">
                <a:solidFill>
                  <a:srgbClr val="666666"/>
                </a:solidFill>
                <a:latin typeface="Roboto"/>
                <a:ea typeface="Roboto"/>
                <a:cs typeface="Roboto"/>
                <a:sym typeface="Roboto"/>
              </a:rPr>
              <a:t>For any of our events it’s important to book with us as soon as possible.</a:t>
            </a:r>
            <a:endParaRPr b="1" i="1" sz="1000">
              <a:solidFill>
                <a:srgbClr val="666666"/>
              </a:solidFill>
              <a:latin typeface="Roboto"/>
              <a:ea typeface="Roboto"/>
              <a:cs typeface="Roboto"/>
              <a:sym typeface="Roboto"/>
            </a:endParaRPr>
          </a:p>
          <a:p>
            <a:pPr indent="4749" lvl="0" marL="918451" marR="70020" rtl="0" algn="l">
              <a:lnSpc>
                <a:spcPct val="141673"/>
              </a:lnSpc>
              <a:spcBef>
                <a:spcPts val="1129"/>
              </a:spcBef>
              <a:spcAft>
                <a:spcPts val="0"/>
              </a:spcAft>
              <a:buClr>
                <a:schemeClr val="dk1"/>
              </a:buClr>
              <a:buSzPts val="1100"/>
              <a:buFont typeface="Arial"/>
              <a:buNone/>
            </a:pPr>
            <a:r>
              <a:t/>
            </a:r>
            <a:endParaRPr b="1" i="1" sz="1000">
              <a:solidFill>
                <a:srgbClr val="666666"/>
              </a:solidFill>
              <a:latin typeface="Roboto"/>
              <a:ea typeface="Roboto"/>
              <a:cs typeface="Roboto"/>
              <a:sym typeface="Roboto"/>
            </a:endParaRPr>
          </a:p>
          <a:p>
            <a:pPr indent="4749" lvl="0" marL="918451" marR="70020" rtl="0" algn="l">
              <a:lnSpc>
                <a:spcPct val="141673"/>
              </a:lnSpc>
              <a:spcBef>
                <a:spcPts val="1129"/>
              </a:spcBef>
              <a:spcAft>
                <a:spcPts val="0"/>
              </a:spcAft>
              <a:buClr>
                <a:schemeClr val="dk1"/>
              </a:buClr>
              <a:buSzPts val="1100"/>
              <a:buFont typeface="Arial"/>
              <a:buNone/>
            </a:pPr>
            <a:r>
              <a:rPr b="1" i="1" lang="en" sz="1000">
                <a:solidFill>
                  <a:srgbClr val="666666"/>
                </a:solidFill>
                <a:latin typeface="Roboto"/>
                <a:ea typeface="Roboto"/>
                <a:cs typeface="Roboto"/>
                <a:sym typeface="Roboto"/>
              </a:rPr>
              <a:t>Continued…</a:t>
            </a:r>
            <a:endParaRPr b="1" i="1" sz="1000">
              <a:solidFill>
                <a:srgbClr val="666666"/>
              </a:solidFill>
              <a:latin typeface="Roboto"/>
              <a:ea typeface="Roboto"/>
              <a:cs typeface="Roboto"/>
              <a:sym typeface="Roboto"/>
            </a:endParaRPr>
          </a:p>
          <a:p>
            <a:pPr indent="0" lvl="0" marL="0" rtl="0" algn="l">
              <a:spcBef>
                <a:spcPts val="0"/>
              </a:spcBef>
              <a:spcAft>
                <a:spcPts val="1200"/>
              </a:spcAft>
              <a:buNone/>
            </a:pPr>
            <a:r>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Continued…</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4749" lvl="0" marL="918451" marR="70020" rtl="0" algn="l">
              <a:lnSpc>
                <a:spcPct val="141673"/>
              </a:lnSpc>
              <a:spcBef>
                <a:spcPts val="1129"/>
              </a:spcBef>
              <a:spcAft>
                <a:spcPts val="0"/>
              </a:spcAft>
              <a:buClr>
                <a:schemeClr val="dk1"/>
              </a:buClr>
              <a:buSzPts val="1100"/>
              <a:buFont typeface="Arial"/>
              <a:buNone/>
            </a:pPr>
            <a:r>
              <a:rPr lang="en" sz="1000">
                <a:solidFill>
                  <a:srgbClr val="666666"/>
                </a:solidFill>
                <a:latin typeface="Roboto"/>
                <a:ea typeface="Roboto"/>
                <a:cs typeface="Roboto"/>
                <a:sym typeface="Roboto"/>
              </a:rPr>
              <a:t>I've just returned from our National AGM in Vancouver,  a cruise to Alaska from May 20-27, which afforded us ample time to bond as Presidents. Our meetings were held when we were at sea leaving time to explore the ports of Juneau, Skagway, Glacier Bay and Ketchikan. What I did find out is that the Vancouver Heritage Club always has a couple of spots available at a discounted price through their President, Fred Danells contact </a:t>
            </a:r>
            <a:r>
              <a:rPr lang="en" sz="1000" u="sng">
                <a:solidFill>
                  <a:schemeClr val="accent5"/>
                </a:solidFill>
                <a:latin typeface="Roboto"/>
                <a:ea typeface="Roboto"/>
                <a:cs typeface="Roboto"/>
                <a:sym typeface="Roboto"/>
                <a:hlinkClick r:id="rId3">
                  <a:extLst>
                    <a:ext uri="{A12FA001-AC4F-418D-AE19-62706E023703}">
                      <ahyp:hlinkClr val="tx"/>
                    </a:ext>
                  </a:extLst>
                </a:hlinkClick>
              </a:rPr>
              <a:t>fwdanells@hotmail.com</a:t>
            </a:r>
            <a:endParaRPr sz="1000">
              <a:solidFill>
                <a:srgbClr val="666666"/>
              </a:solidFill>
              <a:latin typeface="Roboto"/>
              <a:ea typeface="Roboto"/>
              <a:cs typeface="Roboto"/>
              <a:sym typeface="Roboto"/>
            </a:endParaRPr>
          </a:p>
          <a:p>
            <a:pPr indent="4749" lvl="0" marL="918451" marR="70020" rtl="0" algn="l">
              <a:lnSpc>
                <a:spcPct val="141673"/>
              </a:lnSpc>
              <a:spcBef>
                <a:spcPts val="1129"/>
              </a:spcBef>
              <a:spcAft>
                <a:spcPts val="0"/>
              </a:spcAft>
              <a:buClr>
                <a:schemeClr val="dk1"/>
              </a:buClr>
              <a:buSzPts val="1100"/>
              <a:buFont typeface="Arial"/>
              <a:buNone/>
            </a:pPr>
            <a:r>
              <a:rPr lang="en" sz="1000">
                <a:solidFill>
                  <a:srgbClr val="666666"/>
                </a:solidFill>
                <a:latin typeface="Roboto"/>
                <a:ea typeface="Roboto"/>
                <a:cs typeface="Roboto"/>
                <a:sym typeface="Roboto"/>
              </a:rPr>
              <a:t>We haven't reached our summer solstice yet we've experienced, an April ice storm, record breaking temperature highs, fires, smokey skies, and heavy rains so that we’ve not been sure what to wear when we leave the house but hopefully, sunny skies will stay to dip our toes in the lake or travel in our beautiful country. </a:t>
            </a:r>
            <a:endParaRPr sz="1000">
              <a:solidFill>
                <a:srgbClr val="666666"/>
              </a:solidFill>
              <a:latin typeface="Roboto"/>
              <a:ea typeface="Roboto"/>
              <a:cs typeface="Roboto"/>
              <a:sym typeface="Roboto"/>
            </a:endParaRPr>
          </a:p>
          <a:p>
            <a:pPr indent="4749" lvl="0" marL="918451" marR="70020" rtl="0" algn="l">
              <a:lnSpc>
                <a:spcPct val="141673"/>
              </a:lnSpc>
              <a:spcBef>
                <a:spcPts val="1129"/>
              </a:spcBef>
              <a:spcAft>
                <a:spcPts val="0"/>
              </a:spcAft>
              <a:buClr>
                <a:schemeClr val="dk1"/>
              </a:buClr>
              <a:buSzPts val="1100"/>
              <a:buFont typeface="Arial"/>
              <a:buNone/>
            </a:pPr>
            <a:r>
              <a:t/>
            </a:r>
            <a:endParaRPr b="1" sz="1000">
              <a:solidFill>
                <a:srgbClr val="666666"/>
              </a:solidFill>
              <a:latin typeface="Roboto"/>
              <a:ea typeface="Roboto"/>
              <a:cs typeface="Roboto"/>
              <a:sym typeface="Roboto"/>
            </a:endParaRPr>
          </a:p>
          <a:p>
            <a:pPr indent="0" lvl="0" marL="925855" rtl="0" algn="l">
              <a:lnSpc>
                <a:spcPct val="100000"/>
              </a:lnSpc>
              <a:spcBef>
                <a:spcPts val="1150"/>
              </a:spcBef>
              <a:spcAft>
                <a:spcPts val="0"/>
              </a:spcAft>
              <a:buClr>
                <a:schemeClr val="dk1"/>
              </a:buClr>
              <a:buSzPts val="1100"/>
              <a:buFont typeface="Arial"/>
              <a:buNone/>
            </a:pPr>
            <a:r>
              <a:rPr lang="en" sz="1000">
                <a:solidFill>
                  <a:srgbClr val="666666"/>
                </a:solidFill>
                <a:latin typeface="Roboto"/>
                <a:ea typeface="Roboto"/>
                <a:cs typeface="Roboto"/>
                <a:sym typeface="Roboto"/>
              </a:rPr>
              <a:t>Robin O’Donohue, 416-899-7259 </a:t>
            </a:r>
            <a:endParaRPr sz="1000">
              <a:solidFill>
                <a:srgbClr val="666666"/>
              </a:solidFill>
              <a:latin typeface="Roboto"/>
              <a:ea typeface="Roboto"/>
              <a:cs typeface="Roboto"/>
              <a:sym typeface="Roboto"/>
            </a:endParaRPr>
          </a:p>
          <a:p>
            <a:pPr indent="0" lvl="0" marL="914958" rtl="0" algn="l">
              <a:lnSpc>
                <a:spcPct val="100000"/>
              </a:lnSpc>
              <a:spcBef>
                <a:spcPts val="566"/>
              </a:spcBef>
              <a:spcAft>
                <a:spcPts val="0"/>
              </a:spcAft>
              <a:buClr>
                <a:schemeClr val="dk1"/>
              </a:buClr>
              <a:buSzPts val="1100"/>
              <a:buFont typeface="Arial"/>
              <a:buNone/>
            </a:pPr>
            <a:r>
              <a:rPr lang="en" sz="1000" u="sng">
                <a:solidFill>
                  <a:srgbClr val="666666"/>
                </a:solidFill>
                <a:latin typeface="Roboto"/>
                <a:ea typeface="Roboto"/>
                <a:cs typeface="Roboto"/>
                <a:sym typeface="Roboto"/>
              </a:rPr>
              <a:t>trentsevern.heritageclub@gmail.com </a:t>
            </a:r>
            <a:endParaRPr sz="1000" u="sng">
              <a:solidFill>
                <a:srgbClr val="666666"/>
              </a:solidFill>
              <a:latin typeface="Roboto"/>
              <a:ea typeface="Roboto"/>
              <a:cs typeface="Roboto"/>
              <a:sym typeface="Roboto"/>
            </a:endParaRPr>
          </a:p>
          <a:p>
            <a:pPr indent="0" lvl="0" marL="926896" rtl="0" algn="l">
              <a:lnSpc>
                <a:spcPct val="100000"/>
              </a:lnSpc>
              <a:spcBef>
                <a:spcPts val="1587"/>
              </a:spcBef>
              <a:spcAft>
                <a:spcPts val="0"/>
              </a:spcAft>
              <a:buClr>
                <a:schemeClr val="dk1"/>
              </a:buClr>
              <a:buSzPts val="1100"/>
              <a:buFont typeface="Arial"/>
              <a:buNone/>
            </a:pPr>
            <a:r>
              <a:rPr lang="en" sz="1000">
                <a:solidFill>
                  <a:srgbClr val="666666"/>
                </a:solidFill>
                <a:latin typeface="Roboto"/>
                <a:ea typeface="Roboto"/>
                <a:cs typeface="Roboto"/>
                <a:sym typeface="Roboto"/>
              </a:rPr>
              <a:t>Read more on our website at </a:t>
            </a:r>
            <a:r>
              <a:rPr b="1" lang="en" sz="1000" u="sng">
                <a:solidFill>
                  <a:srgbClr val="1155CC"/>
                </a:solidFill>
                <a:latin typeface="Roboto"/>
                <a:ea typeface="Roboto"/>
                <a:cs typeface="Roboto"/>
                <a:sym typeface="Roboto"/>
              </a:rPr>
              <a:t>www.heritageclub.ca/trentsevern</a:t>
            </a:r>
            <a:endParaRPr b="1" sz="1000" u="sng">
              <a:solidFill>
                <a:srgbClr val="1155CC"/>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000"/>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22750"/>
            <a:ext cx="8520600" cy="4221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990"/>
              <a:buFont typeface="Arial"/>
              <a:buNone/>
            </a:pPr>
            <a:r>
              <a:rPr b="1" lang="en" sz="1690"/>
              <a:t>TRENT SEVERN HERITAGE CHAPTER CHARITY GOLF TOURNAMENT</a:t>
            </a:r>
            <a:endParaRPr b="1" sz="1690"/>
          </a:p>
          <a:p>
            <a:pPr indent="0" lvl="0" marL="0" rtl="0" algn="l">
              <a:spcBef>
                <a:spcPts val="1200"/>
              </a:spcBef>
              <a:spcAft>
                <a:spcPts val="0"/>
              </a:spcAft>
              <a:buSzPts val="990"/>
              <a:buNone/>
            </a:pPr>
            <a:r>
              <a:t/>
            </a:r>
            <a:endParaRPr sz="2520"/>
          </a:p>
        </p:txBody>
      </p:sp>
      <p:sp>
        <p:nvSpPr>
          <p:cNvPr id="77" name="Google Shape;77;p16"/>
          <p:cNvSpPr txBox="1"/>
          <p:nvPr/>
        </p:nvSpPr>
        <p:spPr>
          <a:xfrm>
            <a:off x="272100" y="3168250"/>
            <a:ext cx="4185600" cy="2070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 sz="1100">
                <a:solidFill>
                  <a:schemeClr val="dk1"/>
                </a:solidFill>
              </a:rPr>
              <a:t>                           </a:t>
            </a:r>
            <a:r>
              <a:rPr b="1" lang="en" sz="1100">
                <a:solidFill>
                  <a:schemeClr val="dk1"/>
                </a:solidFill>
              </a:rPr>
              <a:t>SATURDAY, SEPTEMBER 16, 2023</a:t>
            </a:r>
            <a:r>
              <a:rPr lang="en" sz="1100">
                <a:solidFill>
                  <a:schemeClr val="dk1"/>
                </a:solidFill>
              </a:rPr>
              <a:t>                 	                   </a:t>
            </a:r>
            <a:r>
              <a:rPr b="1" lang="en" sz="1100">
                <a:solidFill>
                  <a:schemeClr val="dk1"/>
                </a:solidFill>
              </a:rPr>
              <a:t>11:00 A.M. – Shotgun Start</a:t>
            </a:r>
            <a:r>
              <a:rPr lang="en" sz="1100">
                <a:solidFill>
                  <a:schemeClr val="dk1"/>
                </a:solidFill>
              </a:rPr>
              <a:t>          </a:t>
            </a:r>
            <a:endParaRPr sz="1100">
              <a:solidFill>
                <a:schemeClr val="dk1"/>
              </a:solidFill>
            </a:endParaRPr>
          </a:p>
          <a:p>
            <a:pPr indent="0" lvl="0" marL="0" rtl="0" algn="ctr">
              <a:lnSpc>
                <a:spcPct val="115000"/>
              </a:lnSpc>
              <a:spcBef>
                <a:spcPts val="1200"/>
              </a:spcBef>
              <a:spcAft>
                <a:spcPts val="0"/>
              </a:spcAft>
              <a:buNone/>
            </a:pPr>
            <a:r>
              <a:rPr lang="en" sz="1100">
                <a:solidFill>
                  <a:schemeClr val="dk1"/>
                </a:solidFill>
              </a:rPr>
              <a:t>                            </a:t>
            </a:r>
            <a:r>
              <a:rPr b="1" lang="en" sz="1100">
                <a:solidFill>
                  <a:schemeClr val="dk1"/>
                </a:solidFill>
              </a:rPr>
              <a:t>DEER RUN GOLF COURSE                                                                 10 BROOK STREET, </a:t>
            </a:r>
            <a:r>
              <a:rPr lang="en" sz="1100">
                <a:solidFill>
                  <a:schemeClr val="dk1"/>
                </a:solidFill>
              </a:rPr>
              <a:t>	</a:t>
            </a:r>
            <a:r>
              <a:rPr b="1" lang="en" sz="1100">
                <a:solidFill>
                  <a:schemeClr val="dk1"/>
                </a:solidFill>
              </a:rPr>
              <a:t>LITTLE </a:t>
            </a:r>
            <a:r>
              <a:rPr b="1" lang="en" sz="1100">
                <a:solidFill>
                  <a:schemeClr val="dk1"/>
                </a:solidFill>
              </a:rPr>
              <a:t>BRITAIN</a:t>
            </a:r>
            <a:r>
              <a:rPr b="1" lang="en" sz="1100">
                <a:solidFill>
                  <a:schemeClr val="dk1"/>
                </a:solidFill>
              </a:rPr>
              <a:t>, ON, K0M 2C0</a:t>
            </a:r>
            <a:r>
              <a:rPr lang="en" sz="1100">
                <a:solidFill>
                  <a:schemeClr val="dk1"/>
                </a:solidFill>
              </a:rPr>
              <a:t>                           	                       </a:t>
            </a:r>
            <a:r>
              <a:rPr b="1" lang="en" sz="1100">
                <a:solidFill>
                  <a:schemeClr val="dk1"/>
                </a:solidFill>
              </a:rPr>
              <a:t>TEL: 705 328-3781</a:t>
            </a:r>
            <a:r>
              <a:rPr lang="en" sz="1100">
                <a:solidFill>
                  <a:schemeClr val="dk1"/>
                </a:solidFill>
              </a:rPr>
              <a:t>                                   	  (</a:t>
            </a:r>
            <a:r>
              <a:rPr b="1" lang="en" sz="1100">
                <a:solidFill>
                  <a:schemeClr val="dk1"/>
                </a:solidFill>
              </a:rPr>
              <a:t>8 KM SOUTH OF HWY #7 ON ELM TREE ROAD</a:t>
            </a:r>
            <a:r>
              <a:rPr lang="en" sz="1100">
                <a:solidFill>
                  <a:schemeClr val="dk1"/>
                </a:solidFill>
              </a:rPr>
              <a:t>                       	</a:t>
            </a:r>
            <a:r>
              <a:rPr b="1" lang="en" sz="1100">
                <a:solidFill>
                  <a:schemeClr val="dk1"/>
                </a:solidFill>
              </a:rPr>
              <a:t>SOUTH OF THE FLASHING LIGHT) </a:t>
            </a:r>
            <a:endParaRPr b="1" sz="1100">
              <a:solidFill>
                <a:schemeClr val="dk1"/>
              </a:solidFill>
            </a:endParaRPr>
          </a:p>
          <a:p>
            <a:pPr indent="0" lvl="0" marL="0" rtl="0" algn="l">
              <a:spcBef>
                <a:spcPts val="1200"/>
              </a:spcBef>
              <a:spcAft>
                <a:spcPts val="0"/>
              </a:spcAft>
              <a:buNone/>
            </a:pPr>
            <a:r>
              <a:t/>
            </a:r>
            <a:endParaRPr/>
          </a:p>
        </p:txBody>
      </p:sp>
      <p:pic>
        <p:nvPicPr>
          <p:cNvPr id="78" name="Google Shape;78;p16"/>
          <p:cNvPicPr preferRelativeResize="0"/>
          <p:nvPr/>
        </p:nvPicPr>
        <p:blipFill>
          <a:blip r:embed="rId3">
            <a:alphaModFix/>
          </a:blip>
          <a:stretch>
            <a:fillRect/>
          </a:stretch>
        </p:blipFill>
        <p:spPr>
          <a:xfrm>
            <a:off x="1266100" y="644850"/>
            <a:ext cx="2567349" cy="2523402"/>
          </a:xfrm>
          <a:prstGeom prst="rect">
            <a:avLst/>
          </a:prstGeom>
          <a:noFill/>
          <a:ln>
            <a:noFill/>
          </a:ln>
        </p:spPr>
      </p:pic>
      <p:sp>
        <p:nvSpPr>
          <p:cNvPr id="79" name="Google Shape;79;p16"/>
          <p:cNvSpPr txBox="1"/>
          <p:nvPr/>
        </p:nvSpPr>
        <p:spPr>
          <a:xfrm>
            <a:off x="4736125" y="748325"/>
            <a:ext cx="4185600" cy="409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100">
                <a:solidFill>
                  <a:schemeClr val="dk1"/>
                </a:solidFill>
              </a:rPr>
              <a:t>INCLUDES: 12 HOLES WITH CART/DINNER–2:00 P.M.</a:t>
            </a:r>
            <a:endParaRPr b="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100">
                <a:solidFill>
                  <a:schemeClr val="dk1"/>
                </a:solidFill>
              </a:rPr>
              <a:t>                       Grilled Hamburger / Pasta Salad /                              	  Garden salad with Poppyseed Dressing /                                	                    Dessert, Coffee, Tea </a:t>
            </a:r>
            <a:endParaRPr b="1" sz="1100">
              <a:solidFill>
                <a:schemeClr val="dk1"/>
              </a:solidFill>
            </a:endParaRPr>
          </a:p>
          <a:p>
            <a:pPr indent="0" lvl="0" marL="0" rtl="0" algn="l">
              <a:lnSpc>
                <a:spcPct val="115000"/>
              </a:lnSpc>
              <a:spcBef>
                <a:spcPts val="1200"/>
              </a:spcBef>
              <a:spcAft>
                <a:spcPts val="0"/>
              </a:spcAft>
              <a:buNone/>
            </a:pPr>
            <a:r>
              <a:rPr b="1" lang="en" sz="1100">
                <a:solidFill>
                  <a:schemeClr val="dk1"/>
                </a:solidFill>
              </a:rPr>
              <a:t>     PRIZES! PRIZES! PRIZES!          </a:t>
            </a:r>
            <a:r>
              <a:rPr b="1" i="1" lang="en" sz="1100">
                <a:solidFill>
                  <a:schemeClr val="dk1"/>
                </a:solidFill>
              </a:rPr>
              <a:t>Cost:</a:t>
            </a:r>
            <a:r>
              <a:rPr i="1" lang="en" sz="1100">
                <a:solidFill>
                  <a:schemeClr val="dk1"/>
                </a:solidFill>
              </a:rPr>
              <a:t>   </a:t>
            </a:r>
            <a:r>
              <a:rPr b="1" i="1" lang="en" sz="1100">
                <a:solidFill>
                  <a:schemeClr val="dk1"/>
                </a:solidFill>
              </a:rPr>
              <a:t>$75.00 EACH</a:t>
            </a:r>
            <a:endParaRPr b="1" i="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 sz="1100">
                <a:solidFill>
                  <a:schemeClr val="dk1"/>
                </a:solidFill>
              </a:rPr>
              <a:t>              </a:t>
            </a:r>
            <a:r>
              <a:rPr b="1" lang="en" sz="1100">
                <a:solidFill>
                  <a:schemeClr val="dk1"/>
                </a:solidFill>
              </a:rPr>
              <a:t>PUTTING CONTEST   3 BALLS FOR $5.00 </a:t>
            </a:r>
            <a:r>
              <a:rPr lang="en" sz="1100">
                <a:solidFill>
                  <a:schemeClr val="dk1"/>
                </a:solidFill>
              </a:rPr>
              <a:t>                                              </a:t>
            </a:r>
            <a:endParaRPr sz="1100">
              <a:solidFill>
                <a:schemeClr val="dk1"/>
              </a:solidFill>
            </a:endParaRPr>
          </a:p>
          <a:p>
            <a:pPr indent="0" lvl="0" marL="0" rtl="0" algn="l">
              <a:lnSpc>
                <a:spcPct val="115000"/>
              </a:lnSpc>
              <a:spcBef>
                <a:spcPts val="1200"/>
              </a:spcBef>
              <a:spcAft>
                <a:spcPts val="0"/>
              </a:spcAft>
              <a:buNone/>
            </a:pPr>
            <a:r>
              <a:rPr lang="en" sz="1100">
                <a:solidFill>
                  <a:schemeClr val="dk1"/>
                </a:solidFill>
              </a:rPr>
              <a:t>                        </a:t>
            </a:r>
            <a:r>
              <a:rPr b="1" lang="en" sz="1100">
                <a:solidFill>
                  <a:schemeClr val="dk1"/>
                </a:solidFill>
              </a:rPr>
              <a:t>50% TO WINNERS / 50% TO CHARITY </a:t>
            </a:r>
            <a:endParaRPr b="1" sz="1100">
              <a:solidFill>
                <a:schemeClr val="dk1"/>
              </a:solidFill>
            </a:endParaRPr>
          </a:p>
          <a:p>
            <a:pPr indent="0" lvl="0" marL="0" rtl="0" algn="l">
              <a:lnSpc>
                <a:spcPct val="115000"/>
              </a:lnSpc>
              <a:spcBef>
                <a:spcPts val="1200"/>
              </a:spcBef>
              <a:spcAft>
                <a:spcPts val="0"/>
              </a:spcAft>
              <a:buNone/>
            </a:pPr>
            <a:r>
              <a:rPr b="1" lang="en" sz="1100">
                <a:solidFill>
                  <a:schemeClr val="dk1"/>
                </a:solidFill>
              </a:rPr>
              <a:t>CONTACT: PHYLLIS KIMMERER	@ 705 320-9480</a:t>
            </a:r>
            <a:r>
              <a:rPr lang="en" sz="1100">
                <a:solidFill>
                  <a:schemeClr val="dk1"/>
                </a:solidFill>
              </a:rPr>
              <a:t>                                                                 </a:t>
            </a:r>
            <a:r>
              <a:rPr b="1" lang="en" sz="1100">
                <a:solidFill>
                  <a:schemeClr val="dk1"/>
                </a:solidFill>
              </a:rPr>
              <a:t>OR pdkimmerer@hotmail.com</a:t>
            </a:r>
            <a:endParaRPr b="1" sz="1100">
              <a:solidFill>
                <a:schemeClr val="dk1"/>
              </a:solidFill>
            </a:endParaRPr>
          </a:p>
          <a:p>
            <a:pPr indent="0" lvl="0" marL="0" rtl="0" algn="l">
              <a:lnSpc>
                <a:spcPct val="115000"/>
              </a:lnSpc>
              <a:spcBef>
                <a:spcPts val="1200"/>
              </a:spcBef>
              <a:spcAft>
                <a:spcPts val="0"/>
              </a:spcAft>
              <a:buNone/>
            </a:pPr>
            <a:r>
              <a:rPr b="1" lang="en" sz="1100">
                <a:solidFill>
                  <a:schemeClr val="dk1"/>
                </a:solidFill>
              </a:rPr>
              <a:t> </a:t>
            </a:r>
            <a:endParaRPr b="1" sz="1100">
              <a:solidFill>
                <a:schemeClr val="dk1"/>
              </a:solidFill>
            </a:endParaRPr>
          </a:p>
          <a:p>
            <a:pPr indent="0" lvl="0" marL="0" rtl="0" algn="l">
              <a:lnSpc>
                <a:spcPct val="115000"/>
              </a:lnSpc>
              <a:spcBef>
                <a:spcPts val="1200"/>
              </a:spcBef>
              <a:spcAft>
                <a:spcPts val="0"/>
              </a:spcAft>
              <a:buNone/>
            </a:pPr>
            <a:r>
              <a:rPr lang="en" sz="1100">
                <a:solidFill>
                  <a:schemeClr val="dk1"/>
                </a:solidFill>
              </a:rPr>
              <a:t>        	        </a:t>
            </a:r>
            <a:r>
              <a:rPr b="1" lang="en" sz="1100">
                <a:solidFill>
                  <a:schemeClr val="dk1"/>
                </a:solidFill>
              </a:rPr>
              <a:t>PLEASE REPLY BY AUGUST 10th, 2023</a:t>
            </a:r>
            <a:endParaRPr b="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100">
              <a:solidFill>
                <a:schemeClr val="dk1"/>
              </a:solidFill>
            </a:endParaRPr>
          </a:p>
          <a:p>
            <a:pPr indent="0" lvl="0" marL="0" rtl="0" algn="l">
              <a:spcBef>
                <a:spcPts val="12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1021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020"/>
              <a:t>Community Foundation, Santa, Charities</a:t>
            </a:r>
            <a:endParaRPr sz="2020"/>
          </a:p>
        </p:txBody>
      </p:sp>
      <p:sp>
        <p:nvSpPr>
          <p:cNvPr id="85" name="Google Shape;85;p17"/>
          <p:cNvSpPr txBox="1"/>
          <p:nvPr>
            <p:ph idx="1" type="body"/>
          </p:nvPr>
        </p:nvSpPr>
        <p:spPr>
          <a:xfrm>
            <a:off x="311700" y="674825"/>
            <a:ext cx="8520600" cy="3416400"/>
          </a:xfrm>
          <a:prstGeom prst="rect">
            <a:avLst/>
          </a:prstGeom>
        </p:spPr>
        <p:txBody>
          <a:bodyPr anchorCtr="0" anchor="t" bIns="91425" lIns="91425" spcFirstLastPara="1" rIns="91425" wrap="square" tIns="91425">
            <a:noAutofit/>
          </a:bodyPr>
          <a:lstStyle/>
          <a:p>
            <a:pPr indent="10248" lvl="0" marL="923201" marR="5895" rtl="0" algn="l">
              <a:lnSpc>
                <a:spcPct val="150000"/>
              </a:lnSpc>
              <a:spcBef>
                <a:spcPts val="0"/>
              </a:spcBef>
              <a:spcAft>
                <a:spcPts val="0"/>
              </a:spcAft>
              <a:buClr>
                <a:schemeClr val="dk1"/>
              </a:buClr>
              <a:buSzPts val="1100"/>
              <a:buFont typeface="Arial"/>
              <a:buNone/>
            </a:pPr>
            <a:r>
              <a:t/>
            </a:r>
            <a:endParaRPr b="1" sz="1000" u="sng">
              <a:solidFill>
                <a:srgbClr val="1155CC"/>
              </a:solidFill>
              <a:latin typeface="Roboto"/>
              <a:ea typeface="Roboto"/>
              <a:cs typeface="Roboto"/>
              <a:sym typeface="Roboto"/>
            </a:endParaRPr>
          </a:p>
          <a:p>
            <a:pPr indent="9525" lvl="0" marL="914400" marR="5895" rtl="0" algn="l">
              <a:lnSpc>
                <a:spcPct val="150000"/>
              </a:lnSpc>
              <a:spcBef>
                <a:spcPts val="0"/>
              </a:spcBef>
              <a:spcAft>
                <a:spcPts val="0"/>
              </a:spcAft>
              <a:buClr>
                <a:schemeClr val="dk1"/>
              </a:buClr>
              <a:buSzPts val="1100"/>
              <a:buFont typeface="Arial"/>
              <a:buNone/>
            </a:pPr>
            <a:r>
              <a:rPr b="1" lang="en" sz="1000">
                <a:solidFill>
                  <a:srgbClr val="1155CC"/>
                </a:solidFill>
                <a:latin typeface="Roboto"/>
                <a:ea typeface="Roboto"/>
                <a:cs typeface="Roboto"/>
                <a:sym typeface="Roboto"/>
              </a:rPr>
              <a:t>Community Foundation</a:t>
            </a:r>
            <a:r>
              <a:rPr lang="en" sz="1000">
                <a:solidFill>
                  <a:srgbClr val="1155CC"/>
                </a:solidFill>
                <a:latin typeface="Roboto"/>
                <a:ea typeface="Roboto"/>
                <a:cs typeface="Roboto"/>
                <a:sym typeface="Roboto"/>
              </a:rPr>
              <a:t> </a:t>
            </a:r>
            <a:endParaRPr sz="1000">
              <a:solidFill>
                <a:srgbClr val="1155CC"/>
              </a:solidFill>
              <a:latin typeface="Roboto"/>
              <a:ea typeface="Roboto"/>
              <a:cs typeface="Roboto"/>
              <a:sym typeface="Roboto"/>
            </a:endParaRPr>
          </a:p>
          <a:p>
            <a:pPr indent="9525" lvl="0" marL="914400" marR="5895" rtl="0" algn="l">
              <a:lnSpc>
                <a:spcPct val="150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We have an opportunity to assist with the evaluations of community based organizations who have applied to Canada Post for funding up to $25,000. Guidelines are provided for the process and each person is given ten applications to review. It's a very interesting and user friendly process so I just need volunteers to assist. This occurs in late winter/early spring for volunteers.</a:t>
            </a:r>
            <a:endParaRPr sz="1000">
              <a:solidFill>
                <a:schemeClr val="dk1"/>
              </a:solidFill>
              <a:latin typeface="Roboto"/>
              <a:ea typeface="Roboto"/>
              <a:cs typeface="Roboto"/>
              <a:sym typeface="Roboto"/>
            </a:endParaRPr>
          </a:p>
          <a:p>
            <a:pPr indent="9525" lvl="0" marL="914400" marR="5895" rtl="0" algn="l">
              <a:lnSpc>
                <a:spcPct val="150000"/>
              </a:lnSpc>
              <a:spcBef>
                <a:spcPts val="0"/>
              </a:spcBef>
              <a:spcAft>
                <a:spcPts val="0"/>
              </a:spcAft>
              <a:buClr>
                <a:schemeClr val="dk1"/>
              </a:buClr>
              <a:buSzPts val="1100"/>
              <a:buFont typeface="Arial"/>
              <a:buNone/>
            </a:pPr>
            <a:r>
              <a:t/>
            </a:r>
            <a:endParaRPr b="1" sz="1000">
              <a:solidFill>
                <a:srgbClr val="4A86E8"/>
              </a:solidFill>
              <a:highlight>
                <a:srgbClr val="FFFFFF"/>
              </a:highlight>
              <a:latin typeface="Roboto"/>
              <a:ea typeface="Roboto"/>
              <a:cs typeface="Roboto"/>
              <a:sym typeface="Roboto"/>
            </a:endParaRPr>
          </a:p>
          <a:p>
            <a:pPr indent="9525" lvl="0" marL="914400" marR="5895" rtl="0" algn="l">
              <a:lnSpc>
                <a:spcPct val="150000"/>
              </a:lnSpc>
              <a:spcBef>
                <a:spcPts val="0"/>
              </a:spcBef>
              <a:spcAft>
                <a:spcPts val="0"/>
              </a:spcAft>
              <a:buClr>
                <a:schemeClr val="dk1"/>
              </a:buClr>
              <a:buSzPts val="1100"/>
              <a:buFont typeface="Arial"/>
              <a:buNone/>
            </a:pPr>
            <a:r>
              <a:rPr b="1" lang="en" sz="1000">
                <a:solidFill>
                  <a:srgbClr val="4A86E8"/>
                </a:solidFill>
                <a:highlight>
                  <a:srgbClr val="FFFFFF"/>
                </a:highlight>
                <a:latin typeface="Roboto"/>
                <a:ea typeface="Roboto"/>
                <a:cs typeface="Roboto"/>
                <a:sym typeface="Roboto"/>
              </a:rPr>
              <a:t>Santa Letter Writing Volunteers</a:t>
            </a:r>
            <a:r>
              <a:rPr b="1" lang="en" sz="1000">
                <a:solidFill>
                  <a:schemeClr val="dk1"/>
                </a:solidFill>
                <a:highlight>
                  <a:srgbClr val="FFFFFF"/>
                </a:highlight>
                <a:latin typeface="Roboto"/>
                <a:ea typeface="Roboto"/>
                <a:cs typeface="Roboto"/>
                <a:sym typeface="Roboto"/>
              </a:rPr>
              <a:t> </a:t>
            </a:r>
            <a:endParaRPr b="1" sz="1000">
              <a:solidFill>
                <a:schemeClr val="dk1"/>
              </a:solidFill>
              <a:highlight>
                <a:srgbClr val="FFFFFF"/>
              </a:highlight>
              <a:latin typeface="Roboto"/>
              <a:ea typeface="Roboto"/>
              <a:cs typeface="Roboto"/>
              <a:sym typeface="Roboto"/>
            </a:endParaRPr>
          </a:p>
          <a:p>
            <a:pPr indent="9525" lvl="0" marL="914400" marR="5895" rtl="0" algn="l">
              <a:lnSpc>
                <a:spcPct val="150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Congratulations to Dianne Wludyka for winning $50.00 from The Santa Letter Volunteer Winner Draw!</a:t>
            </a:r>
            <a:endParaRPr sz="1000">
              <a:solidFill>
                <a:schemeClr val="dk1"/>
              </a:solidFill>
              <a:latin typeface="Roboto"/>
              <a:ea typeface="Roboto"/>
              <a:cs typeface="Roboto"/>
              <a:sym typeface="Roboto"/>
            </a:endParaRPr>
          </a:p>
          <a:p>
            <a:pPr indent="9525" lvl="0" marL="914400" marR="5895" rtl="0" algn="l">
              <a:lnSpc>
                <a:spcPct val="150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Heritage Club has been involved since it was established in 1989, almost 35 years, of which 5 Billion have been </a:t>
            </a:r>
            <a:r>
              <a:rPr lang="en" sz="1000">
                <a:solidFill>
                  <a:schemeClr val="dk1"/>
                </a:solidFill>
                <a:latin typeface="Roboto"/>
                <a:ea typeface="Roboto"/>
                <a:cs typeface="Roboto"/>
                <a:sym typeface="Roboto"/>
              </a:rPr>
              <a:t>answered</a:t>
            </a:r>
            <a:r>
              <a:rPr lang="en" sz="1000">
                <a:solidFill>
                  <a:schemeClr val="dk1"/>
                </a:solidFill>
                <a:latin typeface="Roboto"/>
                <a:ea typeface="Roboto"/>
                <a:cs typeface="Roboto"/>
                <a:sym typeface="Roboto"/>
              </a:rPr>
              <a:t> in total. Last year 189,117 letters were </a:t>
            </a:r>
            <a:r>
              <a:rPr lang="en" sz="1000">
                <a:solidFill>
                  <a:schemeClr val="dk1"/>
                </a:solidFill>
                <a:latin typeface="Roboto"/>
                <a:ea typeface="Roboto"/>
                <a:cs typeface="Roboto"/>
                <a:sym typeface="Roboto"/>
              </a:rPr>
              <a:t>answered</a:t>
            </a:r>
            <a:r>
              <a:rPr lang="en" sz="1000">
                <a:solidFill>
                  <a:schemeClr val="dk1"/>
                </a:solidFill>
                <a:latin typeface="Roboto"/>
                <a:ea typeface="Roboto"/>
                <a:cs typeface="Roboto"/>
                <a:sym typeface="Roboto"/>
              </a:rPr>
              <a:t> by 551 Volunteers!  This is what we do best.</a:t>
            </a:r>
            <a:endParaRPr sz="1000">
              <a:solidFill>
                <a:schemeClr val="dk1"/>
              </a:solidFill>
              <a:latin typeface="Roboto"/>
              <a:ea typeface="Roboto"/>
              <a:cs typeface="Roboto"/>
              <a:sym typeface="Roboto"/>
            </a:endParaRPr>
          </a:p>
          <a:p>
            <a:pPr indent="9525" lvl="0" marL="914400" marR="5895" rtl="0" algn="l">
              <a:lnSpc>
                <a:spcPct val="150000"/>
              </a:lnSpc>
              <a:spcBef>
                <a:spcPts val="0"/>
              </a:spcBef>
              <a:spcAft>
                <a:spcPts val="0"/>
              </a:spcAft>
              <a:buClr>
                <a:schemeClr val="dk1"/>
              </a:buClr>
              <a:buSzPts val="1100"/>
              <a:buFont typeface="Arial"/>
              <a:buNone/>
            </a:pPr>
            <a:r>
              <a:t/>
            </a:r>
            <a:endParaRPr sz="1000">
              <a:solidFill>
                <a:schemeClr val="dk1"/>
              </a:solidFill>
            </a:endParaRPr>
          </a:p>
          <a:p>
            <a:pPr indent="9525" lvl="0" marL="914400" marR="5895" rtl="0" algn="l">
              <a:spcBef>
                <a:spcPts val="0"/>
              </a:spcBef>
              <a:spcAft>
                <a:spcPts val="0"/>
              </a:spcAft>
              <a:buClr>
                <a:schemeClr val="dk1"/>
              </a:buClr>
              <a:buSzPts val="1100"/>
              <a:buFont typeface="Arial"/>
              <a:buNone/>
            </a:pPr>
            <a:r>
              <a:rPr b="1" lang="en" sz="1000">
                <a:solidFill>
                  <a:srgbClr val="283592"/>
                </a:solidFill>
                <a:latin typeface="Roboto"/>
                <a:ea typeface="Roboto"/>
                <a:cs typeface="Roboto"/>
                <a:sym typeface="Roboto"/>
              </a:rPr>
              <a:t>Life Events </a:t>
            </a:r>
            <a:endParaRPr b="1" sz="1000">
              <a:solidFill>
                <a:srgbClr val="283592"/>
              </a:solidFill>
              <a:latin typeface="Roboto"/>
              <a:ea typeface="Roboto"/>
              <a:cs typeface="Roboto"/>
              <a:sym typeface="Roboto"/>
            </a:endParaRPr>
          </a:p>
          <a:p>
            <a:pPr indent="9525" lvl="0" marL="914400" marR="5895" rtl="0" algn="l">
              <a:spcBef>
                <a:spcPts val="0"/>
              </a:spcBef>
              <a:spcAft>
                <a:spcPts val="0"/>
              </a:spcAft>
              <a:buClr>
                <a:schemeClr val="dk1"/>
              </a:buClr>
              <a:buSzPts val="1100"/>
              <a:buFont typeface="Arial"/>
              <a:buNone/>
            </a:pPr>
            <a:r>
              <a:rPr lang="en" sz="1000">
                <a:solidFill>
                  <a:srgbClr val="666666"/>
                </a:solidFill>
                <a:latin typeface="Roboto"/>
                <a:ea typeface="Roboto"/>
                <a:cs typeface="Roboto"/>
                <a:sym typeface="Roboto"/>
              </a:rPr>
              <a:t>Let us know if there are any special events coming up that we could share with our chapter. A simple email or text would suffice. </a:t>
            </a:r>
            <a:endParaRPr b="1" sz="1000">
              <a:solidFill>
                <a:srgbClr val="283592"/>
              </a:solidFill>
              <a:latin typeface="Roboto"/>
              <a:ea typeface="Roboto"/>
              <a:cs typeface="Roboto"/>
              <a:sym typeface="Roboto"/>
            </a:endParaRPr>
          </a:p>
          <a:p>
            <a:pPr indent="9525" lvl="0" marL="914400" rtl="0" algn="l">
              <a:spcBef>
                <a:spcPts val="1132"/>
              </a:spcBef>
              <a:spcAft>
                <a:spcPts val="0"/>
              </a:spcAft>
              <a:buClr>
                <a:schemeClr val="dk1"/>
              </a:buClr>
              <a:buSzPts val="1100"/>
              <a:buFont typeface="Arial"/>
              <a:buNone/>
            </a:pPr>
            <a:r>
              <a:rPr b="1" lang="en" sz="1000">
                <a:solidFill>
                  <a:srgbClr val="283592"/>
                </a:solidFill>
                <a:latin typeface="Roboto"/>
                <a:ea typeface="Roboto"/>
                <a:cs typeface="Roboto"/>
                <a:sym typeface="Roboto"/>
              </a:rPr>
              <a:t>Charities 2022                                                                                                                                                                                                                                                           </a:t>
            </a:r>
            <a:r>
              <a:rPr lang="en" sz="1000">
                <a:solidFill>
                  <a:srgbClr val="666666"/>
                </a:solidFill>
                <a:latin typeface="Roboto"/>
                <a:ea typeface="Roboto"/>
                <a:cs typeface="Roboto"/>
                <a:sym typeface="Roboto"/>
              </a:rPr>
              <a:t>Lakefield and Lindsay Food Bank                                                                                                                                                                                                                                                                                              Women’s Resources of Kawartha Lakes - for abused women and their children.                                                                                                                                                                                                            Kiwanis Boys and Girls Club - Lindsay </a:t>
            </a:r>
            <a:endParaRPr sz="1000">
              <a:solidFill>
                <a:srgbClr val="666666"/>
              </a:solidFill>
              <a:latin typeface="Roboto"/>
              <a:ea typeface="Roboto"/>
              <a:cs typeface="Roboto"/>
              <a:sym typeface="Roboto"/>
            </a:endParaRPr>
          </a:p>
          <a:p>
            <a:pPr indent="0" lvl="0" marL="0" rtl="0" algn="l">
              <a:spcBef>
                <a:spcPts val="0"/>
              </a:spcBef>
              <a:spcAft>
                <a:spcPts val="1200"/>
              </a:spcAft>
              <a:buNone/>
            </a:pPr>
            <a:r>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1707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244"/>
              <a:t>Who and What we do:</a:t>
            </a:r>
            <a:endParaRPr sz="2244"/>
          </a:p>
          <a:p>
            <a:pPr indent="0" lvl="0" marL="0" rtl="0" algn="ctr">
              <a:spcBef>
                <a:spcPts val="0"/>
              </a:spcBef>
              <a:spcAft>
                <a:spcPts val="0"/>
              </a:spcAft>
              <a:buNone/>
            </a:pPr>
            <a:r>
              <a:t/>
            </a:r>
            <a:endParaRPr/>
          </a:p>
        </p:txBody>
      </p:sp>
      <p:sp>
        <p:nvSpPr>
          <p:cNvPr id="91" name="Google Shape;91;p18"/>
          <p:cNvSpPr txBox="1"/>
          <p:nvPr>
            <p:ph idx="1" type="body"/>
          </p:nvPr>
        </p:nvSpPr>
        <p:spPr>
          <a:xfrm>
            <a:off x="311700" y="651975"/>
            <a:ext cx="8520600" cy="3933900"/>
          </a:xfrm>
          <a:prstGeom prst="rect">
            <a:avLst/>
          </a:prstGeom>
        </p:spPr>
        <p:txBody>
          <a:bodyPr anchorCtr="0" anchor="t" bIns="91425" lIns="91425" spcFirstLastPara="1" rIns="91425" wrap="square" tIns="91425">
            <a:noAutofit/>
          </a:bodyPr>
          <a:lstStyle/>
          <a:p>
            <a:pPr indent="9525" lvl="0" marL="914400" rtl="0" algn="l">
              <a:spcBef>
                <a:spcPts val="3979"/>
              </a:spcBef>
              <a:spcAft>
                <a:spcPts val="0"/>
              </a:spcAft>
              <a:buClr>
                <a:schemeClr val="dk1"/>
              </a:buClr>
              <a:buSzPts val="1100"/>
              <a:buFont typeface="Arial"/>
              <a:buNone/>
            </a:pPr>
            <a:r>
              <a:rPr b="1" lang="en" sz="1000">
                <a:solidFill>
                  <a:srgbClr val="283592"/>
                </a:solidFill>
                <a:latin typeface="Roboto"/>
                <a:ea typeface="Roboto"/>
                <a:cs typeface="Roboto"/>
                <a:sym typeface="Roboto"/>
              </a:rPr>
              <a:t>Who we are: </a:t>
            </a:r>
            <a:endParaRPr b="1" sz="1000">
              <a:solidFill>
                <a:srgbClr val="283592"/>
              </a:solidFill>
              <a:latin typeface="Roboto"/>
              <a:ea typeface="Roboto"/>
              <a:cs typeface="Roboto"/>
              <a:sym typeface="Roboto"/>
            </a:endParaRPr>
          </a:p>
          <a:p>
            <a:pPr indent="9525" lvl="0" marL="914400" marR="324518" rtl="0" algn="l">
              <a:spcBef>
                <a:spcPts val="1566"/>
              </a:spcBef>
              <a:spcAft>
                <a:spcPts val="0"/>
              </a:spcAft>
              <a:buClr>
                <a:schemeClr val="dk1"/>
              </a:buClr>
              <a:buSzPts val="1100"/>
              <a:buFont typeface="Arial"/>
              <a:buNone/>
            </a:pPr>
            <a:r>
              <a:rPr lang="en" sz="1000">
                <a:solidFill>
                  <a:srgbClr val="666666"/>
                </a:solidFill>
                <a:latin typeface="Roboto"/>
                <a:ea typeface="Roboto"/>
                <a:cs typeface="Roboto"/>
                <a:sym typeface="Roboto"/>
              </a:rPr>
              <a:t>Trent Severn Chapter is one of 24 chapters across Canada. Trent Severn Chapter encompasses the land of lakes, rivers and  locks of Ontario’s best cottage country, rural cities and towns. It represents all of Northumberland, Hastings, Haliburton, Kawartha, and Muskoka areas. Most of our social activities are focused in Belleville, Peterborough, Lindsay and Barrie.</a:t>
            </a:r>
            <a:endParaRPr sz="1000">
              <a:solidFill>
                <a:srgbClr val="666666"/>
              </a:solidFill>
              <a:latin typeface="Roboto"/>
              <a:ea typeface="Roboto"/>
              <a:cs typeface="Roboto"/>
              <a:sym typeface="Roboto"/>
            </a:endParaRPr>
          </a:p>
          <a:p>
            <a:pPr indent="9525" lvl="0" marL="914400" rtl="0" algn="l">
              <a:spcBef>
                <a:spcPts val="1136"/>
              </a:spcBef>
              <a:spcAft>
                <a:spcPts val="0"/>
              </a:spcAft>
              <a:buClr>
                <a:schemeClr val="dk1"/>
              </a:buClr>
              <a:buSzPts val="1100"/>
              <a:buFont typeface="Arial"/>
              <a:buNone/>
            </a:pPr>
            <a:r>
              <a:rPr b="1" lang="en" sz="1000">
                <a:solidFill>
                  <a:srgbClr val="283592"/>
                </a:solidFill>
                <a:latin typeface="Roboto"/>
                <a:ea typeface="Roboto"/>
                <a:cs typeface="Roboto"/>
                <a:sym typeface="Roboto"/>
              </a:rPr>
              <a:t>What we do: </a:t>
            </a:r>
            <a:endParaRPr b="1" sz="1000">
              <a:solidFill>
                <a:srgbClr val="283592"/>
              </a:solidFill>
              <a:latin typeface="Roboto"/>
              <a:ea typeface="Roboto"/>
              <a:cs typeface="Roboto"/>
              <a:sym typeface="Roboto"/>
            </a:endParaRPr>
          </a:p>
          <a:p>
            <a:pPr indent="9525" lvl="0" marL="914400" marR="294519" rtl="0" algn="l">
              <a:spcBef>
                <a:spcPts val="1566"/>
              </a:spcBef>
              <a:spcAft>
                <a:spcPts val="0"/>
              </a:spcAft>
              <a:buClr>
                <a:schemeClr val="dk1"/>
              </a:buClr>
              <a:buSzPts val="1100"/>
              <a:buFont typeface="Arial"/>
              <a:buNone/>
            </a:pPr>
            <a:r>
              <a:rPr lang="en" sz="1000">
                <a:solidFill>
                  <a:srgbClr val="666666"/>
                </a:solidFill>
                <a:latin typeface="Roboto"/>
                <a:ea typeface="Roboto"/>
                <a:cs typeface="Roboto"/>
                <a:sym typeface="Roboto"/>
              </a:rPr>
              <a:t>Trent Severn organizes subsidized luncheons and an Annual Golf Tournament for our members. We also support the local food bank and give donations to our targeted charities throughout the year. </a:t>
            </a:r>
            <a:endParaRPr sz="1000">
              <a:solidFill>
                <a:srgbClr val="666666"/>
              </a:solidFill>
              <a:latin typeface="Roboto"/>
              <a:ea typeface="Roboto"/>
              <a:cs typeface="Roboto"/>
              <a:sym typeface="Roboto"/>
            </a:endParaRPr>
          </a:p>
          <a:p>
            <a:pPr indent="9525" lvl="0" marL="914400" marR="471364" rtl="0" algn="l">
              <a:spcBef>
                <a:spcPts val="1136"/>
              </a:spcBef>
              <a:spcAft>
                <a:spcPts val="0"/>
              </a:spcAft>
              <a:buClr>
                <a:schemeClr val="dk1"/>
              </a:buClr>
              <a:buSzPts val="1100"/>
              <a:buFont typeface="Arial"/>
              <a:buNone/>
            </a:pPr>
            <a:r>
              <a:rPr b="1" lang="en" sz="1000">
                <a:solidFill>
                  <a:srgbClr val="283592"/>
                </a:solidFill>
                <a:latin typeface="Roboto"/>
                <a:ea typeface="Roboto"/>
                <a:cs typeface="Roboto"/>
                <a:sym typeface="Roboto"/>
              </a:rPr>
              <a:t>The motto of the Heritage Club is “People Helping People”: </a:t>
            </a:r>
            <a:endParaRPr b="1" sz="1000">
              <a:solidFill>
                <a:srgbClr val="283592"/>
              </a:solidFill>
              <a:latin typeface="Roboto"/>
              <a:ea typeface="Roboto"/>
              <a:cs typeface="Roboto"/>
              <a:sym typeface="Roboto"/>
            </a:endParaRPr>
          </a:p>
          <a:p>
            <a:pPr indent="9525" lvl="0" marL="914400" marR="96657" rtl="0" algn="l">
              <a:spcBef>
                <a:spcPts val="1163"/>
              </a:spcBef>
              <a:spcAft>
                <a:spcPts val="0"/>
              </a:spcAft>
              <a:buClr>
                <a:schemeClr val="dk1"/>
              </a:buClr>
              <a:buSzPts val="1100"/>
              <a:buFont typeface="Arial"/>
              <a:buNone/>
            </a:pPr>
            <a:r>
              <a:rPr lang="en" sz="1000">
                <a:solidFill>
                  <a:srgbClr val="666666"/>
                </a:solidFill>
                <a:latin typeface="Roboto"/>
                <a:ea typeface="Roboto"/>
                <a:cs typeface="Roboto"/>
                <a:sym typeface="Roboto"/>
              </a:rPr>
              <a:t>We would like to know of any activity you are currently volunteering which benefits people and/or the community and how many hours you spend per month. This is one of the criteria we are measured on by Canada Post and it affects our funding. Please contact me with any volunteer work you wish to share. </a:t>
            </a:r>
            <a:endParaRPr sz="1000">
              <a:solidFill>
                <a:srgbClr val="666666"/>
              </a:solidFill>
              <a:latin typeface="Roboto"/>
              <a:ea typeface="Roboto"/>
              <a:cs typeface="Roboto"/>
              <a:sym typeface="Roboto"/>
            </a:endParaRPr>
          </a:p>
          <a:p>
            <a:pPr indent="9525" lvl="0" marL="914400" marR="223520" rtl="0" algn="l">
              <a:spcBef>
                <a:spcPts val="1128"/>
              </a:spcBef>
              <a:spcAft>
                <a:spcPts val="0"/>
              </a:spcAft>
              <a:buClr>
                <a:schemeClr val="dk1"/>
              </a:buClr>
              <a:buSzPts val="1100"/>
              <a:buFont typeface="Arial"/>
              <a:buNone/>
            </a:pPr>
            <a:r>
              <a:rPr b="1" lang="en" sz="1000">
                <a:solidFill>
                  <a:srgbClr val="283592"/>
                </a:solidFill>
                <a:latin typeface="Roboto"/>
                <a:ea typeface="Roboto"/>
                <a:cs typeface="Roboto"/>
                <a:sym typeface="Roboto"/>
              </a:rPr>
              <a:t>Heritage Club Scholarship Campaign 2023 </a:t>
            </a:r>
            <a:endParaRPr b="1" sz="1000">
              <a:solidFill>
                <a:srgbClr val="283592"/>
              </a:solidFill>
              <a:latin typeface="Roboto"/>
              <a:ea typeface="Roboto"/>
              <a:cs typeface="Roboto"/>
              <a:sym typeface="Roboto"/>
            </a:endParaRPr>
          </a:p>
          <a:p>
            <a:pPr indent="9525" lvl="0" marL="914400" marR="12762" rtl="0" algn="l">
              <a:spcBef>
                <a:spcPts val="1163"/>
              </a:spcBef>
              <a:spcAft>
                <a:spcPts val="0"/>
              </a:spcAft>
              <a:buClr>
                <a:schemeClr val="dk1"/>
              </a:buClr>
              <a:buSzPts val="1100"/>
              <a:buFont typeface="Arial"/>
              <a:buNone/>
            </a:pPr>
            <a:r>
              <a:rPr lang="en" sz="1000">
                <a:solidFill>
                  <a:srgbClr val="666666"/>
                </a:solidFill>
                <a:latin typeface="Roboto"/>
                <a:ea typeface="Roboto"/>
                <a:cs typeface="Roboto"/>
                <a:sym typeface="Roboto"/>
              </a:rPr>
              <a:t>This program ends June 30th and continues each year, especially now with the grant increased to $2,000.00. Our national website will direct you to the application process, or contact Eldred Holmes at </a:t>
            </a:r>
            <a:r>
              <a:rPr lang="en" sz="1000" u="sng">
                <a:solidFill>
                  <a:schemeClr val="hlink"/>
                </a:solidFill>
                <a:latin typeface="Roboto"/>
                <a:ea typeface="Roboto"/>
                <a:cs typeface="Roboto"/>
                <a:sym typeface="Roboto"/>
                <a:hlinkClick r:id="rId3"/>
              </a:rPr>
              <a:t>holmes@nl.rogers.com</a:t>
            </a:r>
            <a:r>
              <a:rPr lang="en" sz="1000">
                <a:solidFill>
                  <a:srgbClr val="666666"/>
                </a:solidFill>
                <a:latin typeface="Roboto"/>
                <a:ea typeface="Roboto"/>
                <a:cs typeface="Roboto"/>
                <a:sym typeface="Roboto"/>
              </a:rPr>
              <a:t> </a:t>
            </a:r>
            <a:endParaRPr sz="1000">
              <a:solidFill>
                <a:srgbClr val="666666"/>
              </a:solidFill>
              <a:latin typeface="Roboto"/>
              <a:ea typeface="Roboto"/>
              <a:cs typeface="Roboto"/>
              <a:sym typeface="Roboto"/>
            </a:endParaRPr>
          </a:p>
          <a:p>
            <a:pPr indent="9525" lvl="0" marL="914400" marR="223520" rtl="0" algn="l">
              <a:spcBef>
                <a:spcPts val="1128"/>
              </a:spcBef>
              <a:spcAft>
                <a:spcPts val="0"/>
              </a:spcAft>
              <a:buClr>
                <a:schemeClr val="dk1"/>
              </a:buClr>
              <a:buSzPts val="1100"/>
              <a:buFont typeface="Arial"/>
              <a:buNone/>
            </a:pPr>
            <a:r>
              <a:rPr b="1" lang="en" sz="1000">
                <a:solidFill>
                  <a:srgbClr val="283592"/>
                </a:solidFill>
                <a:latin typeface="Roboto"/>
                <a:ea typeface="Roboto"/>
                <a:cs typeface="Roboto"/>
                <a:sym typeface="Roboto"/>
              </a:rPr>
              <a:t>Johnson Insurance </a:t>
            </a:r>
            <a:r>
              <a:rPr b="1" lang="en" sz="1000">
                <a:solidFill>
                  <a:srgbClr val="283592"/>
                </a:solidFill>
                <a:latin typeface="Roboto"/>
                <a:ea typeface="Roboto"/>
                <a:cs typeface="Roboto"/>
                <a:sym typeface="Roboto"/>
              </a:rPr>
              <a:t>Scholarship Campaign 2023 </a:t>
            </a:r>
            <a:endParaRPr b="1" sz="1000">
              <a:solidFill>
                <a:srgbClr val="283592"/>
              </a:solidFill>
              <a:latin typeface="Roboto"/>
              <a:ea typeface="Roboto"/>
              <a:cs typeface="Roboto"/>
              <a:sym typeface="Roboto"/>
            </a:endParaRPr>
          </a:p>
          <a:p>
            <a:pPr indent="0" lvl="0" marL="0" marR="223520" rtl="0" algn="l">
              <a:spcBef>
                <a:spcPts val="1128"/>
              </a:spcBef>
              <a:spcAft>
                <a:spcPts val="0"/>
              </a:spcAft>
              <a:buClr>
                <a:schemeClr val="dk1"/>
              </a:buClr>
              <a:buSzPts val="1100"/>
              <a:buFont typeface="Arial"/>
              <a:buNone/>
            </a:pPr>
            <a:r>
              <a:rPr b="1" lang="en" sz="1000">
                <a:solidFill>
                  <a:srgbClr val="283592"/>
                </a:solidFill>
                <a:latin typeface="Roboto"/>
                <a:ea typeface="Roboto"/>
                <a:cs typeface="Roboto"/>
                <a:sym typeface="Roboto"/>
              </a:rPr>
              <a:t>		</a:t>
            </a:r>
            <a:r>
              <a:rPr lang="en" sz="1000">
                <a:solidFill>
                  <a:srgbClr val="283592"/>
                </a:solidFill>
                <a:latin typeface="Roboto"/>
                <a:ea typeface="Roboto"/>
                <a:cs typeface="Roboto"/>
                <a:sym typeface="Roboto"/>
              </a:rPr>
              <a:t>50 scholarships of $1,000.00 each is awarded and submission deadline is July 27, 2023. Details at </a:t>
            </a:r>
            <a:r>
              <a:rPr lang="en" sz="1000" u="sng">
                <a:solidFill>
                  <a:schemeClr val="hlink"/>
                </a:solidFill>
                <a:latin typeface="Roboto"/>
                <a:ea typeface="Roboto"/>
                <a:cs typeface="Roboto"/>
                <a:sym typeface="Roboto"/>
                <a:hlinkClick r:id="rId4"/>
              </a:rPr>
              <a:t>scholarshipfund@johnson.ca</a:t>
            </a:r>
            <a:endParaRPr sz="1000">
              <a:solidFill>
                <a:srgbClr val="283592"/>
              </a:solidFill>
              <a:latin typeface="Roboto"/>
              <a:ea typeface="Roboto"/>
              <a:cs typeface="Roboto"/>
              <a:sym typeface="Roboto"/>
            </a:endParaRPr>
          </a:p>
          <a:p>
            <a:pPr indent="0" lvl="0" marL="0" marR="223520" rtl="0" algn="l">
              <a:spcBef>
                <a:spcPts val="1128"/>
              </a:spcBef>
              <a:spcAft>
                <a:spcPts val="0"/>
              </a:spcAft>
              <a:buClr>
                <a:schemeClr val="dk1"/>
              </a:buClr>
              <a:buSzPts val="1100"/>
              <a:buFont typeface="Arial"/>
              <a:buNone/>
            </a:pPr>
            <a:r>
              <a:t/>
            </a:r>
            <a:endParaRPr sz="1000">
              <a:solidFill>
                <a:srgbClr val="283592"/>
              </a:solidFill>
              <a:latin typeface="Roboto"/>
              <a:ea typeface="Roboto"/>
              <a:cs typeface="Roboto"/>
              <a:sym typeface="Roboto"/>
            </a:endParaRPr>
          </a:p>
          <a:p>
            <a:pPr indent="9525" lvl="0" marL="914400" marR="12762" rtl="0" algn="l">
              <a:spcBef>
                <a:spcPts val="1163"/>
              </a:spcBef>
              <a:spcAft>
                <a:spcPts val="0"/>
              </a:spcAft>
              <a:buClr>
                <a:schemeClr val="dk1"/>
              </a:buClr>
              <a:buSzPts val="1100"/>
              <a:buFont typeface="Arial"/>
              <a:buNone/>
            </a:pPr>
            <a:r>
              <a:t/>
            </a:r>
            <a:endParaRPr sz="1000">
              <a:solidFill>
                <a:srgbClr val="666666"/>
              </a:solidFill>
              <a:latin typeface="Roboto"/>
              <a:ea typeface="Roboto"/>
              <a:cs typeface="Roboto"/>
              <a:sym typeface="Roboto"/>
            </a:endParaRPr>
          </a:p>
          <a:p>
            <a:pPr indent="0" lvl="0" marL="0" rtl="0" algn="l">
              <a:spcBef>
                <a:spcPts val="0"/>
              </a:spcBef>
              <a:spcAft>
                <a:spcPts val="1200"/>
              </a:spcAft>
              <a:buNone/>
            </a:pPr>
            <a:r>
              <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Belleville Council</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9525" lvl="0" marL="914400" marR="123633" rtl="0" algn="l">
              <a:spcBef>
                <a:spcPts val="1604"/>
              </a:spcBef>
              <a:spcAft>
                <a:spcPts val="0"/>
              </a:spcAft>
              <a:buClr>
                <a:schemeClr val="dk1"/>
              </a:buClr>
              <a:buSzPts val="1100"/>
              <a:buFont typeface="Arial"/>
              <a:buNone/>
            </a:pPr>
            <a:r>
              <a:rPr lang="en" sz="1100">
                <a:solidFill>
                  <a:srgbClr val="666666"/>
                </a:solidFill>
                <a:latin typeface="Roboto"/>
                <a:ea typeface="Roboto"/>
                <a:cs typeface="Roboto"/>
                <a:sym typeface="Roboto"/>
              </a:rPr>
              <a:t>Bob Wludyka heads the council chapter in Belleville. Along with his executive and volunteers he organizes and participates in a great many functions. Some of which are as follows: </a:t>
            </a:r>
            <a:endParaRPr sz="1100">
              <a:solidFill>
                <a:srgbClr val="666666"/>
              </a:solidFill>
              <a:latin typeface="Roboto"/>
              <a:ea typeface="Roboto"/>
              <a:cs typeface="Roboto"/>
              <a:sym typeface="Roboto"/>
            </a:endParaRPr>
          </a:p>
          <a:p>
            <a:pPr indent="9525" lvl="0" marL="914400" rtl="0" algn="l">
              <a:spcBef>
                <a:spcPts val="1129"/>
              </a:spcBef>
              <a:spcAft>
                <a:spcPts val="0"/>
              </a:spcAft>
              <a:buClr>
                <a:schemeClr val="dk1"/>
              </a:buClr>
              <a:buSzPts val="1100"/>
              <a:buFont typeface="Arial"/>
              <a:buNone/>
            </a:pPr>
            <a:r>
              <a:rPr lang="en" sz="1100">
                <a:solidFill>
                  <a:srgbClr val="666666"/>
                </a:solidFill>
                <a:latin typeface="Roboto"/>
                <a:ea typeface="Roboto"/>
                <a:cs typeface="Roboto"/>
                <a:sym typeface="Roboto"/>
              </a:rPr>
              <a:t>Monthly lunches and Bus trips, 50/50 draws </a:t>
            </a:r>
            <a:endParaRPr sz="1100">
              <a:solidFill>
                <a:srgbClr val="666666"/>
              </a:solidFill>
              <a:latin typeface="Roboto"/>
              <a:ea typeface="Roboto"/>
              <a:cs typeface="Roboto"/>
              <a:sym typeface="Roboto"/>
            </a:endParaRPr>
          </a:p>
          <a:p>
            <a:pPr indent="9525" lvl="0" marL="914400" marR="468966" rtl="0" algn="l">
              <a:spcBef>
                <a:spcPts val="1566"/>
              </a:spcBef>
              <a:spcAft>
                <a:spcPts val="0"/>
              </a:spcAft>
              <a:buClr>
                <a:schemeClr val="dk1"/>
              </a:buClr>
              <a:buSzPts val="1100"/>
              <a:buFont typeface="Arial"/>
              <a:buNone/>
            </a:pPr>
            <a:r>
              <a:rPr lang="en" sz="1100">
                <a:solidFill>
                  <a:srgbClr val="666666"/>
                </a:solidFill>
                <a:latin typeface="Roboto"/>
                <a:ea typeface="Roboto"/>
                <a:cs typeface="Roboto"/>
                <a:sym typeface="Roboto"/>
              </a:rPr>
              <a:t>Beer cans and liquor bottles drives – For charity </a:t>
            </a:r>
            <a:endParaRPr sz="1100">
              <a:solidFill>
                <a:srgbClr val="666666"/>
              </a:solidFill>
              <a:latin typeface="Roboto"/>
              <a:ea typeface="Roboto"/>
              <a:cs typeface="Roboto"/>
              <a:sym typeface="Roboto"/>
            </a:endParaRPr>
          </a:p>
          <a:p>
            <a:pPr indent="9525" lvl="0" marL="914400" marR="468966" rtl="0" algn="l">
              <a:spcBef>
                <a:spcPts val="1566"/>
              </a:spcBef>
              <a:spcAft>
                <a:spcPts val="0"/>
              </a:spcAft>
              <a:buClr>
                <a:schemeClr val="dk1"/>
              </a:buClr>
              <a:buSzPts val="1100"/>
              <a:buFont typeface="Arial"/>
              <a:buNone/>
            </a:pPr>
            <a:r>
              <a:rPr lang="en" sz="1100">
                <a:solidFill>
                  <a:srgbClr val="666666"/>
                </a:solidFill>
                <a:latin typeface="Roboto"/>
                <a:ea typeface="Roboto"/>
                <a:cs typeface="Roboto"/>
                <a:sym typeface="Roboto"/>
              </a:rPr>
              <a:t>Pop can Tabs and Bread Plastic Tabs</a:t>
            </a:r>
            <a:endParaRPr sz="1100">
              <a:solidFill>
                <a:srgbClr val="666666"/>
              </a:solidFill>
              <a:latin typeface="Roboto"/>
              <a:ea typeface="Roboto"/>
              <a:cs typeface="Roboto"/>
              <a:sym typeface="Roboto"/>
            </a:endParaRPr>
          </a:p>
          <a:p>
            <a:pPr indent="9525" lvl="0" marL="914400" rtl="0" algn="l">
              <a:spcBef>
                <a:spcPts val="1150"/>
              </a:spcBef>
              <a:spcAft>
                <a:spcPts val="0"/>
              </a:spcAft>
              <a:buClr>
                <a:schemeClr val="dk1"/>
              </a:buClr>
              <a:buSzPts val="1100"/>
              <a:buFont typeface="Arial"/>
              <a:buNone/>
            </a:pPr>
            <a:r>
              <a:rPr lang="en" sz="1100">
                <a:solidFill>
                  <a:srgbClr val="666666"/>
                </a:solidFill>
                <a:latin typeface="Roboto"/>
                <a:ea typeface="Roboto"/>
                <a:cs typeface="Roboto"/>
                <a:sym typeface="Roboto"/>
              </a:rPr>
              <a:t>As well as other charity drives </a:t>
            </a:r>
            <a:endParaRPr sz="1100">
              <a:solidFill>
                <a:srgbClr val="666666"/>
              </a:solidFill>
              <a:latin typeface="Roboto"/>
              <a:ea typeface="Roboto"/>
              <a:cs typeface="Roboto"/>
              <a:sym typeface="Roboto"/>
            </a:endParaRPr>
          </a:p>
          <a:p>
            <a:pPr indent="9525" lvl="0" marL="914400" rtl="0" algn="l">
              <a:spcBef>
                <a:spcPts val="1566"/>
              </a:spcBef>
              <a:spcAft>
                <a:spcPts val="0"/>
              </a:spcAft>
              <a:buClr>
                <a:schemeClr val="dk1"/>
              </a:buClr>
              <a:buSzPts val="1100"/>
              <a:buFont typeface="Arial"/>
              <a:buNone/>
            </a:pPr>
            <a:r>
              <a:rPr lang="en" sz="1100">
                <a:solidFill>
                  <a:srgbClr val="666666"/>
                </a:solidFill>
                <a:latin typeface="Roboto"/>
                <a:ea typeface="Roboto"/>
                <a:cs typeface="Roboto"/>
                <a:sym typeface="Roboto"/>
              </a:rPr>
              <a:t>He has also been responsible for </a:t>
            </a:r>
            <a:endParaRPr sz="1100">
              <a:solidFill>
                <a:srgbClr val="666666"/>
              </a:solidFill>
              <a:latin typeface="Roboto"/>
              <a:ea typeface="Roboto"/>
              <a:cs typeface="Roboto"/>
              <a:sym typeface="Roboto"/>
            </a:endParaRPr>
          </a:p>
          <a:p>
            <a:pPr indent="9525" lvl="0" marL="914400" marR="260120" rtl="0" algn="l">
              <a:spcBef>
                <a:spcPts val="566"/>
              </a:spcBef>
              <a:spcAft>
                <a:spcPts val="0"/>
              </a:spcAft>
              <a:buClr>
                <a:schemeClr val="dk1"/>
              </a:buClr>
              <a:buSzPts val="1100"/>
              <a:buFont typeface="Arial"/>
              <a:buNone/>
            </a:pPr>
            <a:r>
              <a:rPr lang="en" sz="1100">
                <a:solidFill>
                  <a:srgbClr val="666666"/>
                </a:solidFill>
                <a:latin typeface="Roboto"/>
                <a:ea typeface="Roboto"/>
                <a:cs typeface="Roboto"/>
                <a:sym typeface="Roboto"/>
              </a:rPr>
              <a:t>establishing the Belleville Postal Museum. Bob is enthusiastic about sharing ideas and events in the Belleville area. </a:t>
            </a:r>
            <a:endParaRPr sz="1100">
              <a:solidFill>
                <a:srgbClr val="666666"/>
              </a:solidFill>
              <a:latin typeface="Roboto"/>
              <a:ea typeface="Roboto"/>
              <a:cs typeface="Roboto"/>
              <a:sym typeface="Roboto"/>
            </a:endParaRPr>
          </a:p>
          <a:p>
            <a:pPr indent="9525" lvl="0" marL="914400" marR="362366" rtl="0" algn="l">
              <a:spcBef>
                <a:spcPts val="1129"/>
              </a:spcBef>
              <a:spcAft>
                <a:spcPts val="0"/>
              </a:spcAft>
              <a:buClr>
                <a:schemeClr val="dk1"/>
              </a:buClr>
              <a:buSzPts val="1100"/>
              <a:buFont typeface="Arial"/>
              <a:buNone/>
            </a:pPr>
            <a:r>
              <a:rPr lang="en" sz="1100">
                <a:solidFill>
                  <a:srgbClr val="666666"/>
                </a:solidFill>
                <a:latin typeface="Roboto"/>
                <a:ea typeface="Roboto"/>
                <a:cs typeface="Roboto"/>
                <a:sym typeface="Roboto"/>
              </a:rPr>
              <a:t>Any of our dues paying members, who would like to join in any of Bob’s functions, contact him by phone or e-mail. </a:t>
            </a:r>
            <a:endParaRPr sz="1100">
              <a:solidFill>
                <a:srgbClr val="666666"/>
              </a:solidFill>
              <a:latin typeface="Roboto"/>
              <a:ea typeface="Roboto"/>
              <a:cs typeface="Roboto"/>
              <a:sym typeface="Roboto"/>
            </a:endParaRPr>
          </a:p>
          <a:p>
            <a:pPr indent="9525" lvl="0" marL="914400" rtl="0" algn="l">
              <a:spcBef>
                <a:spcPts val="140"/>
              </a:spcBef>
              <a:spcAft>
                <a:spcPts val="0"/>
              </a:spcAft>
              <a:buClr>
                <a:schemeClr val="dk1"/>
              </a:buClr>
              <a:buSzPts val="1100"/>
              <a:buFont typeface="Arial"/>
              <a:buNone/>
            </a:pPr>
            <a:r>
              <a:rPr b="1" lang="en" sz="1100">
                <a:solidFill>
                  <a:srgbClr val="283592"/>
                </a:solidFill>
                <a:latin typeface="Roboto"/>
                <a:ea typeface="Roboto"/>
                <a:cs typeface="Roboto"/>
                <a:sym typeface="Roboto"/>
              </a:rPr>
              <a:t>bdwludyk@gmail.com or 613-986-3874 </a:t>
            </a:r>
            <a:endParaRPr b="1" sz="1100">
              <a:solidFill>
                <a:srgbClr val="283592"/>
              </a:solidFill>
              <a:latin typeface="Roboto"/>
              <a:ea typeface="Roboto"/>
              <a:cs typeface="Roboto"/>
              <a:sym typeface="Roboto"/>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595200" y="155550"/>
            <a:ext cx="7725000" cy="755700"/>
          </a:xfrm>
          <a:prstGeom prst="rect">
            <a:avLst/>
          </a:prstGeom>
        </p:spPr>
        <p:txBody>
          <a:bodyPr anchorCtr="0" anchor="b" bIns="91425" lIns="91425" spcFirstLastPara="1" rIns="91425" wrap="square" tIns="91425">
            <a:normAutofit/>
          </a:bodyPr>
          <a:lstStyle/>
          <a:p>
            <a:pPr indent="0" lvl="0" marL="0" rtl="0" algn="ctr">
              <a:lnSpc>
                <a:spcPct val="115000"/>
              </a:lnSpc>
              <a:spcBef>
                <a:spcPts val="0"/>
              </a:spcBef>
              <a:spcAft>
                <a:spcPts val="1200"/>
              </a:spcAft>
              <a:buClr>
                <a:schemeClr val="dk1"/>
              </a:buClr>
              <a:buSzPts val="1100"/>
              <a:buFont typeface="Arial"/>
              <a:buNone/>
            </a:pPr>
            <a:r>
              <a:rPr lang="en" sz="2000">
                <a:solidFill>
                  <a:schemeClr val="dk2"/>
                </a:solidFill>
              </a:rPr>
              <a:t>FROM THE TREASURER’S DESK</a:t>
            </a:r>
            <a:endParaRPr sz="2600"/>
          </a:p>
        </p:txBody>
      </p:sp>
      <p:sp>
        <p:nvSpPr>
          <p:cNvPr id="103" name="Google Shape;103;p20"/>
          <p:cNvSpPr txBox="1"/>
          <p:nvPr>
            <p:ph idx="1" type="body"/>
          </p:nvPr>
        </p:nvSpPr>
        <p:spPr>
          <a:xfrm>
            <a:off x="991300" y="1249500"/>
            <a:ext cx="7647900" cy="2644500"/>
          </a:xfrm>
          <a:prstGeom prst="rect">
            <a:avLst/>
          </a:prstGeom>
        </p:spPr>
        <p:txBody>
          <a:bodyPr anchorCtr="0" anchor="t" bIns="91425" lIns="91425" spcFirstLastPara="1" rIns="91425" wrap="square" tIns="91425">
            <a:spAutoFit/>
          </a:bodyPr>
          <a:lstStyle/>
          <a:p>
            <a:pPr indent="0" lvl="0" marL="0" rtl="0" algn="l">
              <a:lnSpc>
                <a:spcPct val="120000"/>
              </a:lnSpc>
              <a:spcBef>
                <a:spcPts val="0"/>
              </a:spcBef>
              <a:spcAft>
                <a:spcPts val="0"/>
              </a:spcAft>
              <a:buClr>
                <a:schemeClr val="dk1"/>
              </a:buClr>
              <a:buSzPts val="1100"/>
              <a:buFont typeface="Arial"/>
              <a:buNone/>
            </a:pPr>
            <a:r>
              <a:rPr lang="en" sz="1100">
                <a:highlight>
                  <a:srgbClr val="FFFFFF"/>
                </a:highlight>
              </a:rPr>
              <a:t>We are continuing to request members to pay for their 2023 dues. Our funding from the Head Office is based on the number of paid members. The more paid members we have, the more funding we receive to build our chapter. This means we can support our charities and our members by offering subsidized lunches and events. It's only $10.00 per year and the good news is that we have made it easier to pay via e-transfer, cheque, or cash. Our website has an easy information change form </a:t>
            </a:r>
            <a:r>
              <a:rPr lang="en" sz="1100" u="sng">
                <a:solidFill>
                  <a:schemeClr val="accent5"/>
                </a:solidFill>
                <a:hlinkClick r:id="rId3">
                  <a:extLst>
                    <a:ext uri="{A12FA001-AC4F-418D-AE19-62706E023703}">
                      <ahyp:hlinkClr val="tx"/>
                    </a:ext>
                  </a:extLst>
                </a:hlinkClick>
              </a:rPr>
              <a:t>https://heritageclub.ca/member-information-change/</a:t>
            </a:r>
            <a:r>
              <a:rPr lang="en" sz="1100">
                <a:highlight>
                  <a:srgbClr val="FFFFFF"/>
                </a:highlight>
              </a:rPr>
              <a:t> </a:t>
            </a:r>
            <a:r>
              <a:rPr lang="en" sz="1100">
                <a:highlight>
                  <a:srgbClr val="FFFFFF"/>
                </a:highlight>
              </a:rPr>
              <a:t>An hard copy renewal form is included for your convenience. Please complete the questionnaire and return with your payment to the Treasurer, payable to:</a:t>
            </a:r>
            <a:endParaRPr sz="1100">
              <a:highlight>
                <a:srgbClr val="FFFFFF"/>
              </a:highlight>
            </a:endParaRPr>
          </a:p>
          <a:p>
            <a:pPr indent="0" lvl="0" marL="0" rtl="0" algn="l">
              <a:lnSpc>
                <a:spcPct val="120000"/>
              </a:lnSpc>
              <a:spcBef>
                <a:spcPts val="1200"/>
              </a:spcBef>
              <a:spcAft>
                <a:spcPts val="0"/>
              </a:spcAft>
              <a:buClr>
                <a:schemeClr val="dk1"/>
              </a:buClr>
              <a:buSzPts val="1100"/>
              <a:buFont typeface="Arial"/>
              <a:buNone/>
            </a:pPr>
            <a:r>
              <a:rPr lang="en" sz="1100">
                <a:highlight>
                  <a:srgbClr val="FFFFFF"/>
                </a:highlight>
              </a:rPr>
              <a:t>Trent Severn Heritage Chapter</a:t>
            </a:r>
            <a:endParaRPr sz="1100">
              <a:highlight>
                <a:srgbClr val="FFFFFF"/>
              </a:highlight>
            </a:endParaRPr>
          </a:p>
          <a:p>
            <a:pPr indent="0" lvl="0" marL="0" rtl="0" algn="l">
              <a:lnSpc>
                <a:spcPct val="120000"/>
              </a:lnSpc>
              <a:spcBef>
                <a:spcPts val="1200"/>
              </a:spcBef>
              <a:spcAft>
                <a:spcPts val="0"/>
              </a:spcAft>
              <a:buClr>
                <a:schemeClr val="dk1"/>
              </a:buClr>
              <a:buSzPts val="1100"/>
              <a:buFont typeface="Arial"/>
              <a:buNone/>
            </a:pPr>
            <a:r>
              <a:rPr lang="en" sz="1100">
                <a:highlight>
                  <a:srgbClr val="FFFFFF"/>
                </a:highlight>
              </a:rPr>
              <a:t>E-transfer: </a:t>
            </a:r>
            <a:r>
              <a:rPr lang="en" sz="1100" u="sng">
                <a:highlight>
                  <a:srgbClr val="FFFFFF"/>
                </a:highlight>
              </a:rPr>
              <a:t>ssmithcanpost@gmail.com</a:t>
            </a:r>
            <a:r>
              <a:rPr lang="en" sz="1100">
                <a:highlight>
                  <a:srgbClr val="FFFFFF"/>
                </a:highlight>
              </a:rPr>
              <a:t> with password as follows: “</a:t>
            </a:r>
            <a:r>
              <a:rPr lang="en" sz="1100" u="sng">
                <a:highlight>
                  <a:srgbClr val="FFFFFF"/>
                </a:highlight>
              </a:rPr>
              <a:t>Trentsevern22</a:t>
            </a:r>
            <a:r>
              <a:rPr lang="en" sz="1100">
                <a:highlight>
                  <a:srgbClr val="FFFFFF"/>
                </a:highlight>
              </a:rPr>
              <a:t>” </a:t>
            </a:r>
            <a:r>
              <a:rPr lang="en" sz="1100">
                <a:highlight>
                  <a:schemeClr val="lt1"/>
                </a:highlight>
              </a:rPr>
              <a:t>for e-transfer </a:t>
            </a:r>
            <a:r>
              <a:rPr lang="en" sz="1100">
                <a:highlight>
                  <a:srgbClr val="FFFFFF"/>
                </a:highlight>
              </a:rPr>
              <a:t>or call (416) 523-7398 </a:t>
            </a:r>
            <a:r>
              <a:rPr lang="en" sz="1100" u="sng">
                <a:highlight>
                  <a:srgbClr val="FFFFFF"/>
                </a:highlight>
              </a:rPr>
              <a:t>Mail to</a:t>
            </a:r>
            <a:r>
              <a:rPr lang="en" sz="1100">
                <a:highlight>
                  <a:srgbClr val="FFFFFF"/>
                </a:highlight>
              </a:rPr>
              <a:t>: 18  Sinclair St. Lindsay, On. K9V 5C9.</a:t>
            </a:r>
            <a:endParaRPr sz="1100">
              <a:highlight>
                <a:srgbClr val="FFFFFF"/>
              </a:highlight>
            </a:endParaRPr>
          </a:p>
          <a:p>
            <a:pPr indent="0" lvl="0" marL="0" rtl="0" algn="l">
              <a:spcBef>
                <a:spcPts val="1200"/>
              </a:spcBef>
              <a:spcAft>
                <a:spcPts val="1200"/>
              </a:spcAft>
              <a:buNone/>
            </a:pPr>
            <a:r>
              <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1249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244"/>
              <a:t>Newsletter and Membership</a:t>
            </a:r>
            <a:endParaRPr sz="2244"/>
          </a:p>
          <a:p>
            <a:pPr indent="0" lvl="0" marL="0" rtl="0" algn="ctr">
              <a:spcBef>
                <a:spcPts val="0"/>
              </a:spcBef>
              <a:spcAft>
                <a:spcPts val="0"/>
              </a:spcAft>
              <a:buNone/>
            </a:pPr>
            <a:r>
              <a:t/>
            </a:r>
            <a:endParaRPr/>
          </a:p>
        </p:txBody>
      </p:sp>
      <p:sp>
        <p:nvSpPr>
          <p:cNvPr id="109" name="Google Shape;109;p21"/>
          <p:cNvSpPr txBox="1"/>
          <p:nvPr>
            <p:ph idx="1" type="body"/>
          </p:nvPr>
        </p:nvSpPr>
        <p:spPr>
          <a:xfrm>
            <a:off x="311700" y="594100"/>
            <a:ext cx="8520600" cy="3566700"/>
          </a:xfrm>
          <a:prstGeom prst="rect">
            <a:avLst/>
          </a:prstGeom>
        </p:spPr>
        <p:txBody>
          <a:bodyPr anchorCtr="0" anchor="t" bIns="91425" lIns="91425" spcFirstLastPara="1" rIns="91425" wrap="square" tIns="91425">
            <a:noAutofit/>
          </a:bodyPr>
          <a:lstStyle/>
          <a:p>
            <a:pPr indent="9525" lvl="0" marL="914400" rtl="0" algn="l">
              <a:spcBef>
                <a:spcPts val="140"/>
              </a:spcBef>
              <a:spcAft>
                <a:spcPts val="0"/>
              </a:spcAft>
              <a:buClr>
                <a:schemeClr val="dk1"/>
              </a:buClr>
              <a:buSzPts val="1100"/>
              <a:buFont typeface="Arial"/>
              <a:buNone/>
            </a:pPr>
            <a:r>
              <a:rPr b="1" lang="en" sz="900">
                <a:solidFill>
                  <a:srgbClr val="283592"/>
                </a:solidFill>
                <a:latin typeface="Roboto"/>
                <a:ea typeface="Roboto"/>
                <a:cs typeface="Roboto"/>
                <a:sym typeface="Roboto"/>
              </a:rPr>
              <a:t>Newsletter Distribution </a:t>
            </a:r>
            <a:endParaRPr b="1" sz="900">
              <a:solidFill>
                <a:srgbClr val="283592"/>
              </a:solidFill>
              <a:latin typeface="Roboto"/>
              <a:ea typeface="Roboto"/>
              <a:cs typeface="Roboto"/>
              <a:sym typeface="Roboto"/>
            </a:endParaRPr>
          </a:p>
          <a:p>
            <a:pPr indent="9525" lvl="0" marL="914400" marR="250170" rtl="0" algn="l">
              <a:spcBef>
                <a:spcPts val="1604"/>
              </a:spcBef>
              <a:spcAft>
                <a:spcPts val="0"/>
              </a:spcAft>
              <a:buClr>
                <a:schemeClr val="dk1"/>
              </a:buClr>
              <a:buSzPts val="1100"/>
              <a:buFont typeface="Arial"/>
              <a:buNone/>
            </a:pPr>
            <a:r>
              <a:rPr lang="en" sz="900">
                <a:solidFill>
                  <a:srgbClr val="666666"/>
                </a:solidFill>
                <a:latin typeface="Roboto"/>
                <a:ea typeface="Roboto"/>
                <a:cs typeface="Roboto"/>
                <a:sym typeface="Roboto"/>
              </a:rPr>
              <a:t>This newsletter is produced four times a year and is distributed to every member and associate who has paid the annual dues to the Chapter for that year. Also, a general distribution is made once a year to every person currently listed as retired, or has 25 years of service in our Chapter area. </a:t>
            </a:r>
            <a:endParaRPr sz="900">
              <a:solidFill>
                <a:srgbClr val="666666"/>
              </a:solidFill>
              <a:latin typeface="Roboto"/>
              <a:ea typeface="Roboto"/>
              <a:cs typeface="Roboto"/>
              <a:sym typeface="Roboto"/>
            </a:endParaRPr>
          </a:p>
          <a:p>
            <a:pPr indent="9525" lvl="0" marL="914400" rtl="0" algn="l">
              <a:spcBef>
                <a:spcPts val="1129"/>
              </a:spcBef>
              <a:spcAft>
                <a:spcPts val="0"/>
              </a:spcAft>
              <a:buClr>
                <a:schemeClr val="dk1"/>
              </a:buClr>
              <a:buSzPts val="1100"/>
              <a:buFont typeface="Arial"/>
              <a:buNone/>
            </a:pPr>
            <a:r>
              <a:rPr b="1" lang="en" sz="900">
                <a:solidFill>
                  <a:srgbClr val="283592"/>
                </a:solidFill>
                <a:latin typeface="Roboto"/>
                <a:ea typeface="Roboto"/>
                <a:cs typeface="Roboto"/>
                <a:sym typeface="Roboto"/>
              </a:rPr>
              <a:t>Associate Members </a:t>
            </a:r>
            <a:endParaRPr b="1" sz="900">
              <a:solidFill>
                <a:srgbClr val="283592"/>
              </a:solidFill>
              <a:latin typeface="Roboto"/>
              <a:ea typeface="Roboto"/>
              <a:cs typeface="Roboto"/>
              <a:sym typeface="Roboto"/>
            </a:endParaRPr>
          </a:p>
          <a:p>
            <a:pPr indent="9525" lvl="0" marL="914400" marR="223450" rtl="0" algn="l">
              <a:spcBef>
                <a:spcPts val="1604"/>
              </a:spcBef>
              <a:spcAft>
                <a:spcPts val="0"/>
              </a:spcAft>
              <a:buClr>
                <a:schemeClr val="dk1"/>
              </a:buClr>
              <a:buSzPts val="1100"/>
              <a:buFont typeface="Arial"/>
              <a:buNone/>
            </a:pPr>
            <a:r>
              <a:rPr lang="en" sz="900">
                <a:solidFill>
                  <a:srgbClr val="666666"/>
                </a:solidFill>
                <a:latin typeface="Roboto"/>
                <a:ea typeface="Roboto"/>
                <a:cs typeface="Roboto"/>
                <a:sym typeface="Roboto"/>
              </a:rPr>
              <a:t>Associate membership is available to the interested spouses of current members, and </a:t>
            </a:r>
            <a:endParaRPr sz="900">
              <a:solidFill>
                <a:srgbClr val="666666"/>
              </a:solidFill>
              <a:latin typeface="Roboto"/>
              <a:ea typeface="Roboto"/>
              <a:cs typeface="Roboto"/>
              <a:sym typeface="Roboto"/>
            </a:endParaRPr>
          </a:p>
          <a:p>
            <a:pPr indent="9525" lvl="0" marL="914400" marR="49344" rtl="0" algn="l">
              <a:spcBef>
                <a:spcPts val="0"/>
              </a:spcBef>
              <a:spcAft>
                <a:spcPts val="0"/>
              </a:spcAft>
              <a:buClr>
                <a:schemeClr val="dk1"/>
              </a:buClr>
              <a:buSzPts val="1100"/>
              <a:buFont typeface="Arial"/>
              <a:buNone/>
            </a:pPr>
            <a:r>
              <a:rPr lang="en" sz="900">
                <a:solidFill>
                  <a:srgbClr val="666666"/>
                </a:solidFill>
                <a:latin typeface="Roboto"/>
                <a:ea typeface="Roboto"/>
                <a:cs typeface="Roboto"/>
                <a:sym typeface="Roboto"/>
              </a:rPr>
              <a:t>to surviving spouses of deceased members who wish to continue to receive </a:t>
            </a:r>
            <a:endParaRPr sz="900">
              <a:solidFill>
                <a:srgbClr val="666666"/>
              </a:solidFill>
              <a:latin typeface="Roboto"/>
              <a:ea typeface="Roboto"/>
              <a:cs typeface="Roboto"/>
              <a:sym typeface="Roboto"/>
            </a:endParaRPr>
          </a:p>
          <a:p>
            <a:pPr indent="9525" lvl="0" marL="914400" marR="79176" rtl="0" algn="l">
              <a:spcBef>
                <a:spcPts val="129"/>
              </a:spcBef>
              <a:spcAft>
                <a:spcPts val="0"/>
              </a:spcAft>
              <a:buClr>
                <a:schemeClr val="dk1"/>
              </a:buClr>
              <a:buSzPts val="1100"/>
              <a:buFont typeface="Arial"/>
              <a:buNone/>
            </a:pPr>
            <a:r>
              <a:rPr lang="en" sz="900">
                <a:solidFill>
                  <a:srgbClr val="666666"/>
                </a:solidFill>
                <a:latin typeface="Roboto"/>
                <a:ea typeface="Roboto"/>
                <a:cs typeface="Roboto"/>
                <a:sym typeface="Roboto"/>
              </a:rPr>
              <a:t>correspondence, participate in activities, and keep up with news from their friends in the Club. </a:t>
            </a:r>
            <a:endParaRPr sz="900">
              <a:solidFill>
                <a:srgbClr val="666666"/>
              </a:solidFill>
              <a:latin typeface="Roboto"/>
              <a:ea typeface="Roboto"/>
              <a:cs typeface="Roboto"/>
              <a:sym typeface="Roboto"/>
            </a:endParaRPr>
          </a:p>
          <a:p>
            <a:pPr indent="9525" lvl="0" marL="914400" marR="4138" rtl="0" algn="l">
              <a:spcBef>
                <a:spcPts val="1129"/>
              </a:spcBef>
              <a:spcAft>
                <a:spcPts val="0"/>
              </a:spcAft>
              <a:buClr>
                <a:schemeClr val="dk1"/>
              </a:buClr>
              <a:buSzPts val="1100"/>
              <a:buFont typeface="Arial"/>
              <a:buNone/>
            </a:pPr>
            <a:r>
              <a:rPr lang="en" sz="900">
                <a:solidFill>
                  <a:srgbClr val="666666"/>
                </a:solidFill>
                <a:latin typeface="Roboto"/>
                <a:ea typeface="Roboto"/>
                <a:cs typeface="Roboto"/>
                <a:sym typeface="Roboto"/>
              </a:rPr>
              <a:t>Paid up Associate members will be issued their own membership number. If you wish to take advantage of this opportunity, please let me know. </a:t>
            </a:r>
            <a:endParaRPr sz="900">
              <a:solidFill>
                <a:srgbClr val="666666"/>
              </a:solidFill>
              <a:latin typeface="Roboto"/>
              <a:ea typeface="Roboto"/>
              <a:cs typeface="Roboto"/>
              <a:sym typeface="Roboto"/>
            </a:endParaRPr>
          </a:p>
          <a:p>
            <a:pPr indent="9525" lvl="0" marL="914400" rtl="0" algn="l">
              <a:spcBef>
                <a:spcPts val="1132"/>
              </a:spcBef>
              <a:spcAft>
                <a:spcPts val="0"/>
              </a:spcAft>
              <a:buClr>
                <a:schemeClr val="dk1"/>
              </a:buClr>
              <a:buSzPts val="1100"/>
              <a:buFont typeface="Arial"/>
              <a:buNone/>
            </a:pPr>
            <a:r>
              <a:rPr b="1" lang="en" sz="900">
                <a:solidFill>
                  <a:srgbClr val="283592"/>
                </a:solidFill>
                <a:latin typeface="Roboto"/>
                <a:ea typeface="Roboto"/>
                <a:cs typeface="Roboto"/>
                <a:sym typeface="Roboto"/>
              </a:rPr>
              <a:t>Membership Advantages </a:t>
            </a:r>
            <a:endParaRPr b="1" sz="900">
              <a:solidFill>
                <a:srgbClr val="283592"/>
              </a:solidFill>
              <a:latin typeface="Roboto"/>
              <a:ea typeface="Roboto"/>
              <a:cs typeface="Roboto"/>
              <a:sym typeface="Roboto"/>
            </a:endParaRPr>
          </a:p>
          <a:p>
            <a:pPr indent="9525" lvl="0" marL="914400" rtl="0" algn="l">
              <a:spcBef>
                <a:spcPts val="1132"/>
              </a:spcBef>
              <a:spcAft>
                <a:spcPts val="0"/>
              </a:spcAft>
              <a:buClr>
                <a:schemeClr val="dk1"/>
              </a:buClr>
              <a:buSzPts val="1100"/>
              <a:buFont typeface="Arial"/>
              <a:buNone/>
            </a:pPr>
            <a:r>
              <a:rPr lang="en" sz="900">
                <a:solidFill>
                  <a:srgbClr val="666666"/>
                </a:solidFill>
              </a:rPr>
              <a:t>● </a:t>
            </a:r>
            <a:r>
              <a:rPr lang="en" sz="900">
                <a:solidFill>
                  <a:srgbClr val="666666"/>
                </a:solidFill>
                <a:latin typeface="Roboto"/>
                <a:ea typeface="Roboto"/>
                <a:cs typeface="Roboto"/>
                <a:sym typeface="Roboto"/>
              </a:rPr>
              <a:t>Johnson Auto Insurance: exclusive savings up to 35%. </a:t>
            </a:r>
            <a:endParaRPr sz="900">
              <a:solidFill>
                <a:srgbClr val="666666"/>
              </a:solidFill>
              <a:latin typeface="Roboto"/>
              <a:ea typeface="Roboto"/>
              <a:cs typeface="Roboto"/>
              <a:sym typeface="Roboto"/>
            </a:endParaRPr>
          </a:p>
          <a:p>
            <a:pPr indent="9525" lvl="0" marL="914400" marR="105299" rtl="0" algn="l">
              <a:spcBef>
                <a:spcPts val="150"/>
              </a:spcBef>
              <a:spcAft>
                <a:spcPts val="0"/>
              </a:spcAft>
              <a:buClr>
                <a:schemeClr val="dk1"/>
              </a:buClr>
              <a:buSzPts val="1100"/>
              <a:buFont typeface="Arial"/>
              <a:buNone/>
            </a:pPr>
            <a:r>
              <a:rPr lang="en" sz="900">
                <a:solidFill>
                  <a:srgbClr val="666666"/>
                </a:solidFill>
              </a:rPr>
              <a:t>● </a:t>
            </a:r>
            <a:r>
              <a:rPr lang="en" sz="900">
                <a:solidFill>
                  <a:srgbClr val="666666"/>
                </a:solidFill>
                <a:latin typeface="Roboto"/>
                <a:ea typeface="Roboto"/>
                <a:cs typeface="Roboto"/>
                <a:sym typeface="Roboto"/>
              </a:rPr>
              <a:t>Discounts for travel through Medoc Insurance Travel. </a:t>
            </a:r>
            <a:endParaRPr sz="900">
              <a:solidFill>
                <a:srgbClr val="666666"/>
              </a:solidFill>
              <a:latin typeface="Roboto"/>
              <a:ea typeface="Roboto"/>
              <a:cs typeface="Roboto"/>
              <a:sym typeface="Roboto"/>
            </a:endParaRPr>
          </a:p>
          <a:p>
            <a:pPr indent="9525" lvl="0" marL="914400" marR="123761" rtl="0" algn="l">
              <a:spcBef>
                <a:spcPts val="129"/>
              </a:spcBef>
              <a:spcAft>
                <a:spcPts val="0"/>
              </a:spcAft>
              <a:buClr>
                <a:schemeClr val="dk1"/>
              </a:buClr>
              <a:buSzPts val="1100"/>
              <a:buFont typeface="Arial"/>
              <a:buNone/>
            </a:pPr>
            <a:r>
              <a:rPr lang="en" sz="900">
                <a:solidFill>
                  <a:srgbClr val="666666"/>
                </a:solidFill>
              </a:rPr>
              <a:t>● </a:t>
            </a:r>
            <a:r>
              <a:rPr lang="en" sz="900">
                <a:solidFill>
                  <a:srgbClr val="666666"/>
                </a:solidFill>
                <a:latin typeface="Roboto"/>
                <a:ea typeface="Roboto"/>
                <a:cs typeface="Roboto"/>
                <a:sym typeface="Roboto"/>
              </a:rPr>
              <a:t>Goodlife Fitness: Discounts of 30% off the regular access rates. </a:t>
            </a:r>
            <a:endParaRPr sz="900">
              <a:solidFill>
                <a:srgbClr val="666666"/>
              </a:solidFill>
              <a:latin typeface="Roboto"/>
              <a:ea typeface="Roboto"/>
              <a:cs typeface="Roboto"/>
              <a:sym typeface="Roboto"/>
            </a:endParaRPr>
          </a:p>
          <a:p>
            <a:pPr indent="9525" lvl="0" marL="914400" marR="95040" rtl="0" algn="l">
              <a:spcBef>
                <a:spcPts val="129"/>
              </a:spcBef>
              <a:spcAft>
                <a:spcPts val="0"/>
              </a:spcAft>
              <a:buClr>
                <a:schemeClr val="dk1"/>
              </a:buClr>
              <a:buSzPts val="1100"/>
              <a:buFont typeface="Arial"/>
              <a:buNone/>
            </a:pPr>
            <a:r>
              <a:rPr lang="en" sz="900" u="sng">
                <a:solidFill>
                  <a:srgbClr val="1155CC"/>
                </a:solidFill>
                <a:latin typeface="Roboto"/>
                <a:ea typeface="Roboto"/>
                <a:cs typeface="Roboto"/>
                <a:sym typeface="Roboto"/>
              </a:rPr>
              <a:t>www.goodlifefitness.com </a:t>
            </a:r>
            <a:r>
              <a:rPr lang="en" sz="900">
                <a:solidFill>
                  <a:srgbClr val="666666"/>
                </a:solidFill>
                <a:latin typeface="Roboto"/>
                <a:ea typeface="Roboto"/>
                <a:cs typeface="Roboto"/>
                <a:sym typeface="Roboto"/>
              </a:rPr>
              <a:t>Please note that you must purchase your membership on-line, not at the gym, and you will require your Heritage Club number to access information regarding this program. </a:t>
            </a:r>
            <a:endParaRPr sz="900">
              <a:solidFill>
                <a:srgbClr val="666666"/>
              </a:solidFill>
              <a:latin typeface="Roboto"/>
              <a:ea typeface="Roboto"/>
              <a:cs typeface="Roboto"/>
              <a:sym typeface="Roboto"/>
            </a:endParaRPr>
          </a:p>
          <a:p>
            <a:pPr indent="9525" lvl="0" marL="914400" marR="185040" rtl="0" algn="l">
              <a:spcBef>
                <a:spcPts val="129"/>
              </a:spcBef>
              <a:spcAft>
                <a:spcPts val="0"/>
              </a:spcAft>
              <a:buClr>
                <a:schemeClr val="dk1"/>
              </a:buClr>
              <a:buSzPts val="1100"/>
              <a:buFont typeface="Arial"/>
              <a:buNone/>
            </a:pPr>
            <a:r>
              <a:rPr lang="en" sz="900">
                <a:solidFill>
                  <a:srgbClr val="666666"/>
                </a:solidFill>
              </a:rPr>
              <a:t>● </a:t>
            </a:r>
            <a:r>
              <a:rPr lang="en" sz="900">
                <a:solidFill>
                  <a:srgbClr val="666666"/>
                </a:solidFill>
                <a:latin typeface="Roboto"/>
                <a:ea typeface="Roboto"/>
                <a:cs typeface="Roboto"/>
                <a:sym typeface="Roboto"/>
              </a:rPr>
              <a:t>Choice and Radisson Hotel Group: discounts of up to 20% in Canada and worldwide. Corporate A/C: HeritageClubCanadaPostCorporation /ID#00088652</a:t>
            </a:r>
            <a:endParaRPr sz="900">
              <a:solidFill>
                <a:srgbClr val="666666"/>
              </a:solidFill>
              <a:latin typeface="Roboto"/>
              <a:ea typeface="Roboto"/>
              <a:cs typeface="Roboto"/>
              <a:sym typeface="Roboto"/>
            </a:endParaRPr>
          </a:p>
          <a:p>
            <a:pPr indent="9525" lvl="0" marL="914400" marR="185040" rtl="0" algn="l">
              <a:spcBef>
                <a:spcPts val="129"/>
              </a:spcBef>
              <a:spcAft>
                <a:spcPts val="0"/>
              </a:spcAft>
              <a:buNone/>
            </a:pPr>
            <a:r>
              <a:rPr lang="en" sz="900">
                <a:solidFill>
                  <a:srgbClr val="666666"/>
                </a:solidFill>
              </a:rPr>
              <a:t>● </a:t>
            </a:r>
            <a:r>
              <a:rPr lang="en" sz="900">
                <a:solidFill>
                  <a:srgbClr val="666666"/>
                </a:solidFill>
                <a:latin typeface="Roboto"/>
                <a:ea typeface="Roboto"/>
                <a:cs typeface="Roboto"/>
                <a:sym typeface="Roboto"/>
              </a:rPr>
              <a:t>Discounted luncheons, sports activities, bus trips, and group tours for you and your friends.</a:t>
            </a:r>
            <a:endParaRPr sz="900">
              <a:solidFill>
                <a:srgbClr val="666666"/>
              </a:solidFill>
              <a:latin typeface="Roboto"/>
              <a:ea typeface="Roboto"/>
              <a:cs typeface="Roboto"/>
              <a:sym typeface="Roboto"/>
            </a:endParaRPr>
          </a:p>
          <a:p>
            <a:pPr indent="9525" lvl="0" marL="914400" marR="185040" rtl="0" algn="l">
              <a:spcBef>
                <a:spcPts val="129"/>
              </a:spcBef>
              <a:spcAft>
                <a:spcPts val="0"/>
              </a:spcAft>
              <a:buNone/>
            </a:pPr>
            <a:r>
              <a:rPr lang="en" sz="900">
                <a:solidFill>
                  <a:srgbClr val="666666"/>
                </a:solidFill>
              </a:rPr>
              <a:t>● </a:t>
            </a:r>
            <a:r>
              <a:rPr lang="en" sz="900">
                <a:solidFill>
                  <a:srgbClr val="666666"/>
                </a:solidFill>
                <a:latin typeface="Roboto"/>
                <a:ea typeface="Roboto"/>
                <a:cs typeface="Roboto"/>
                <a:sym typeface="Roboto"/>
              </a:rPr>
              <a:t>Collette Tours discounts. </a:t>
            </a:r>
            <a:endParaRPr sz="900">
              <a:solidFill>
                <a:srgbClr val="666666"/>
              </a:solidFill>
              <a:latin typeface="Roboto"/>
              <a:ea typeface="Roboto"/>
              <a:cs typeface="Roboto"/>
              <a:sym typeface="Roboto"/>
            </a:endParaRPr>
          </a:p>
          <a:p>
            <a:pPr indent="9525" lvl="0" marL="914400" rtl="0" algn="l">
              <a:spcBef>
                <a:spcPts val="1212"/>
              </a:spcBef>
              <a:spcAft>
                <a:spcPts val="0"/>
              </a:spcAft>
              <a:buNone/>
            </a:pPr>
            <a:r>
              <a:rPr lang="en" sz="900">
                <a:solidFill>
                  <a:srgbClr val="666666"/>
                </a:solidFill>
              </a:rPr>
              <a:t>● </a:t>
            </a:r>
            <a:r>
              <a:rPr lang="en" sz="900">
                <a:solidFill>
                  <a:srgbClr val="666666"/>
                </a:solidFill>
                <a:latin typeface="Roboto"/>
                <a:ea typeface="Roboto"/>
                <a:cs typeface="Roboto"/>
                <a:sym typeface="Roboto"/>
              </a:rPr>
              <a:t>Check the national website: </a:t>
            </a:r>
            <a:r>
              <a:rPr lang="en" sz="900" u="sng">
                <a:solidFill>
                  <a:srgbClr val="1155CC"/>
                </a:solidFill>
                <a:latin typeface="Roboto"/>
                <a:ea typeface="Roboto"/>
                <a:cs typeface="Roboto"/>
                <a:sym typeface="Roboto"/>
              </a:rPr>
              <a:t>www.heritageclub.ca</a:t>
            </a:r>
            <a:r>
              <a:rPr lang="en" sz="900">
                <a:solidFill>
                  <a:srgbClr val="1155CC"/>
                </a:solidFill>
                <a:latin typeface="Roboto"/>
                <a:ea typeface="Roboto"/>
                <a:cs typeface="Roboto"/>
                <a:sym typeface="Roboto"/>
              </a:rPr>
              <a:t> </a:t>
            </a:r>
            <a:r>
              <a:rPr lang="en" sz="900">
                <a:solidFill>
                  <a:srgbClr val="666666"/>
                </a:solidFill>
                <a:latin typeface="Roboto"/>
                <a:ea typeface="Roboto"/>
                <a:cs typeface="Roboto"/>
                <a:sym typeface="Roboto"/>
              </a:rPr>
              <a:t>Click on links. </a:t>
            </a:r>
            <a:endParaRPr sz="900">
              <a:solidFill>
                <a:srgbClr val="666666"/>
              </a:solidFill>
              <a:latin typeface="Roboto"/>
              <a:ea typeface="Roboto"/>
              <a:cs typeface="Roboto"/>
              <a:sym typeface="Roboto"/>
            </a:endParaRPr>
          </a:p>
          <a:p>
            <a:pPr indent="9525" lvl="0" marL="914400" marR="185040" rtl="0" algn="l">
              <a:spcBef>
                <a:spcPts val="129"/>
              </a:spcBef>
              <a:spcAft>
                <a:spcPts val="0"/>
              </a:spcAft>
              <a:buClr>
                <a:schemeClr val="dk1"/>
              </a:buClr>
              <a:buSzPts val="1100"/>
              <a:buFont typeface="Arial"/>
              <a:buNone/>
            </a:pPr>
            <a:r>
              <a:t/>
            </a:r>
            <a:endParaRPr sz="900">
              <a:solidFill>
                <a:srgbClr val="666666"/>
              </a:solidFill>
              <a:latin typeface="Roboto"/>
              <a:ea typeface="Roboto"/>
              <a:cs typeface="Roboto"/>
              <a:sym typeface="Roboto"/>
            </a:endParaRPr>
          </a:p>
          <a:p>
            <a:pPr indent="0" lvl="0" marL="0" rtl="0" algn="l">
              <a:spcBef>
                <a:spcPts val="0"/>
              </a:spcBef>
              <a:spcAft>
                <a:spcPts val="1200"/>
              </a:spcAft>
              <a:buNone/>
            </a:pPr>
            <a:r>
              <a:t/>
            </a:r>
            <a:endParaRPr sz="9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